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4.xml" ContentType="application/vnd.openxmlformats-officedocument.drawingml.chart+xml"/>
  <Override PartName="/ppt/notesSlides/notesSlide20.xml" ContentType="application/vnd.openxmlformats-officedocument.presentationml.notesSlide+xml"/>
  <Override PartName="/ppt/charts/chart5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6.xml" ContentType="application/vnd.openxmlformats-officedocument.drawingml.chart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7.xml" ContentType="application/vnd.openxmlformats-officedocument.drawingml.chart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70" r:id="rId3"/>
    <p:sldId id="271" r:id="rId4"/>
    <p:sldId id="274" r:id="rId5"/>
    <p:sldId id="272" r:id="rId6"/>
    <p:sldId id="318" r:id="rId7"/>
    <p:sldId id="361" r:id="rId8"/>
    <p:sldId id="356" r:id="rId9"/>
    <p:sldId id="320" r:id="rId10"/>
    <p:sldId id="359" r:id="rId11"/>
    <p:sldId id="334" r:id="rId12"/>
    <p:sldId id="335" r:id="rId13"/>
    <p:sldId id="336" r:id="rId14"/>
    <p:sldId id="337" r:id="rId15"/>
    <p:sldId id="338" r:id="rId16"/>
    <p:sldId id="339" r:id="rId17"/>
    <p:sldId id="345" r:id="rId18"/>
    <p:sldId id="340" r:id="rId19"/>
    <p:sldId id="341" r:id="rId20"/>
    <p:sldId id="360" r:id="rId21"/>
    <p:sldId id="342" r:id="rId22"/>
    <p:sldId id="343" r:id="rId23"/>
    <p:sldId id="344" r:id="rId24"/>
    <p:sldId id="328" r:id="rId25"/>
    <p:sldId id="327" r:id="rId26"/>
    <p:sldId id="357" r:id="rId27"/>
    <p:sldId id="319" r:id="rId28"/>
    <p:sldId id="346" r:id="rId29"/>
    <p:sldId id="347" r:id="rId30"/>
    <p:sldId id="348" r:id="rId31"/>
    <p:sldId id="349" r:id="rId32"/>
    <p:sldId id="350" r:id="rId33"/>
    <p:sldId id="351" r:id="rId34"/>
    <p:sldId id="352" r:id="rId35"/>
    <p:sldId id="353" r:id="rId36"/>
    <p:sldId id="354" r:id="rId37"/>
    <p:sldId id="355" r:id="rId38"/>
    <p:sldId id="329" r:id="rId39"/>
    <p:sldId id="358" r:id="rId40"/>
    <p:sldId id="330" r:id="rId41"/>
    <p:sldId id="332" r:id="rId42"/>
    <p:sldId id="331" r:id="rId43"/>
    <p:sldId id="317" r:id="rId4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9D0E"/>
    <a:srgbClr val="E51515"/>
    <a:srgbClr val="BD6B3D"/>
    <a:srgbClr val="000000"/>
    <a:srgbClr val="DB7D1F"/>
    <a:srgbClr val="C43636"/>
    <a:srgbClr val="DAB72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876" autoAdjust="0"/>
  </p:normalViewPr>
  <p:slideViewPr>
    <p:cSldViewPr>
      <p:cViewPr varScale="1">
        <p:scale>
          <a:sx n="94" d="100"/>
          <a:sy n="94" d="100"/>
        </p:scale>
        <p:origin x="-21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954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rvpwxfs01\home$\jakin\240513\300513%20Economic%20Benchmarking%20Model_28052013_protected_publicversion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ER_benchmarking_2013\RDB%20Modelling\TFPindex_model\TFPIndexModel_1805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ER_benchmarking_2013\RDB%20Modelling\TFPindex_model\TFPIndexModel_1805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ER_benchmarking_2013\RDB%20Modelling\TFPindex_model\Economic%20Benchmarking%20Model_27052013.xlsm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Client\F$\AER_benchmarking_2013\RDB%20Modelling\TFPindex_model\Economic%20Benchmarking%20Model_28052013.xlsm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ER_benchmarking_2013\RDB%20Modelling\TFPindex_model\Economic%20Benchmarking%20Model_27052013.xlsm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ER_benchmarking_2013\RDB%20Modelling\TFPindex_model\Economic%20Benchmarking%20Model_27052013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921126766070681E-2"/>
          <c:y val="5.0523732130121929E-2"/>
          <c:w val="0.8835240693477977"/>
          <c:h val="0.81662079957973555"/>
        </c:manualLayout>
      </c:layout>
      <c:lineChart>
        <c:grouping val="standar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YI</c:v>
                </c:pt>
              </c:strCache>
            </c:strRef>
          </c:tx>
          <c:cat>
            <c:numRef>
              <c:f>Sheet1!$C$2:$C$7</c:f>
              <c:numCache>
                <c:formatCode>0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Sheet1!$D$2:$D$7</c:f>
              <c:numCache>
                <c:formatCode>0.0000</c:formatCode>
                <c:ptCount val="6"/>
                <c:pt idx="0">
                  <c:v>1</c:v>
                </c:pt>
                <c:pt idx="1">
                  <c:v>1.026674534135064</c:v>
                </c:pt>
                <c:pt idx="2">
                  <c:v>1.0507473415810114</c:v>
                </c:pt>
                <c:pt idx="3">
                  <c:v>1.0780440790185521</c:v>
                </c:pt>
                <c:pt idx="4">
                  <c:v>1.0911140992604598</c:v>
                </c:pt>
                <c:pt idx="5">
                  <c:v>1.1254080855267401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XI</c:v>
                </c:pt>
              </c:strCache>
            </c:strRef>
          </c:tx>
          <c:cat>
            <c:numRef>
              <c:f>Sheet1!$C$2:$C$7</c:f>
              <c:numCache>
                <c:formatCode>0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Sheet1!$E$2:$E$7</c:f>
              <c:numCache>
                <c:formatCode>0.0000</c:formatCode>
                <c:ptCount val="6"/>
                <c:pt idx="0">
                  <c:v>1</c:v>
                </c:pt>
                <c:pt idx="1">
                  <c:v>1.0143324526525168</c:v>
                </c:pt>
                <c:pt idx="2">
                  <c:v>1.0272868084871898</c:v>
                </c:pt>
                <c:pt idx="3">
                  <c:v>1.0450480312445809</c:v>
                </c:pt>
                <c:pt idx="4">
                  <c:v>1.0649193739284366</c:v>
                </c:pt>
                <c:pt idx="5">
                  <c:v>1.0870196097514913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MTFP</c:v>
                </c:pt>
              </c:strCache>
            </c:strRef>
          </c:tx>
          <c:cat>
            <c:numRef>
              <c:f>Sheet1!$C$2:$C$7</c:f>
              <c:numCache>
                <c:formatCode>0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Sheet1!$F$2:$F$7</c:f>
              <c:numCache>
                <c:formatCode>0.0000</c:formatCode>
                <c:ptCount val="6"/>
                <c:pt idx="0">
                  <c:v>1</c:v>
                </c:pt>
                <c:pt idx="1">
                  <c:v>1.012167688660923</c:v>
                </c:pt>
                <c:pt idx="2">
                  <c:v>1.022837374041984</c:v>
                </c:pt>
                <c:pt idx="3">
                  <c:v>1.0315737141140504</c:v>
                </c:pt>
                <c:pt idx="4">
                  <c:v>1.0245978484130609</c:v>
                </c:pt>
                <c:pt idx="5">
                  <c:v>1.0353153479761277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0933376"/>
        <c:axId val="330934912"/>
      </c:lineChart>
      <c:dateAx>
        <c:axId val="330933376"/>
        <c:scaling>
          <c:orientation val="minMax"/>
        </c:scaling>
        <c:delete val="0"/>
        <c:axPos val="b"/>
        <c:numFmt formatCode="0" sourceLinked="0"/>
        <c:majorTickMark val="none"/>
        <c:minorTickMark val="none"/>
        <c:tickLblPos val="nextTo"/>
        <c:crossAx val="330934912"/>
        <c:crosses val="autoZero"/>
        <c:auto val="0"/>
        <c:lblOffset val="100"/>
        <c:baseTimeUnit val="days"/>
        <c:majorUnit val="1"/>
        <c:minorUnit val="1996"/>
      </c:dateAx>
      <c:valAx>
        <c:axId val="330934912"/>
        <c:scaling>
          <c:orientation val="minMax"/>
        </c:scaling>
        <c:delete val="0"/>
        <c:axPos val="l"/>
        <c:majorGridlines/>
        <c:numFmt formatCode="0.0000" sourceLinked="1"/>
        <c:majorTickMark val="none"/>
        <c:minorTickMark val="none"/>
        <c:tickLblPos val="nextTo"/>
        <c:spPr>
          <a:ln w="9525">
            <a:noFill/>
          </a:ln>
        </c:spPr>
        <c:crossAx val="330933376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'TFP Analysis'!$M$37</c:f>
              <c:strCache>
                <c:ptCount val="1"/>
                <c:pt idx="0">
                  <c:v>NSP 8 - YI</c:v>
                </c:pt>
              </c:strCache>
            </c:strRef>
          </c:tx>
          <c:cat>
            <c:numRef>
              <c:f>'TFP Analysis'!$N$36:$S$36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'TFP Analysis'!$N$37:$S$37</c:f>
              <c:numCache>
                <c:formatCode>0.0000</c:formatCode>
                <c:ptCount val="6"/>
                <c:pt idx="0">
                  <c:v>0.92346680504373457</c:v>
                </c:pt>
                <c:pt idx="1">
                  <c:v>0.93778510244216662</c:v>
                </c:pt>
                <c:pt idx="2">
                  <c:v>0.95482016116275858</c:v>
                </c:pt>
                <c:pt idx="3">
                  <c:v>0.98109877104383703</c:v>
                </c:pt>
                <c:pt idx="4">
                  <c:v>0.99641768130024044</c:v>
                </c:pt>
                <c:pt idx="5">
                  <c:v>1.0235309000495194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'TFP Analysis'!$M$38</c:f>
              <c:strCache>
                <c:ptCount val="1"/>
                <c:pt idx="0">
                  <c:v>NSP 8 - XI</c:v>
                </c:pt>
              </c:strCache>
            </c:strRef>
          </c:tx>
          <c:cat>
            <c:numRef>
              <c:f>'TFP Analysis'!$N$36:$S$36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'TFP Analysis'!$N$38:$S$38</c:f>
              <c:numCache>
                <c:formatCode>0.0000</c:formatCode>
                <c:ptCount val="6"/>
                <c:pt idx="0">
                  <c:v>0.97497230209162411</c:v>
                </c:pt>
                <c:pt idx="1">
                  <c:v>0.9896250513965924</c:v>
                </c:pt>
                <c:pt idx="2">
                  <c:v>0.99928944718033519</c:v>
                </c:pt>
                <c:pt idx="3">
                  <c:v>1.014572675644271</c:v>
                </c:pt>
                <c:pt idx="4">
                  <c:v>1.0244549247990831</c:v>
                </c:pt>
                <c:pt idx="5">
                  <c:v>1.0408483487651359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'TFP Analysis'!$M$39</c:f>
              <c:strCache>
                <c:ptCount val="1"/>
                <c:pt idx="0">
                  <c:v>NSP 8 - MTFP</c:v>
                </c:pt>
              </c:strCache>
            </c:strRef>
          </c:tx>
          <c:cat>
            <c:numRef>
              <c:f>'TFP Analysis'!$N$36:$S$36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'TFP Analysis'!$N$39:$S$39</c:f>
              <c:numCache>
                <c:formatCode>0.0000</c:formatCode>
                <c:ptCount val="6"/>
                <c:pt idx="0">
                  <c:v>0.94717234844785458</c:v>
                </c:pt>
                <c:pt idx="1">
                  <c:v>0.94761657571090441</c:v>
                </c:pt>
                <c:pt idx="2">
                  <c:v>0.95549909373800412</c:v>
                </c:pt>
                <c:pt idx="3">
                  <c:v>0.96802097739836335</c:v>
                </c:pt>
                <c:pt idx="4">
                  <c:v>0.97263203795488751</c:v>
                </c:pt>
                <c:pt idx="5">
                  <c:v>0.98336217880715415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1253632"/>
        <c:axId val="331255168"/>
      </c:lineChart>
      <c:catAx>
        <c:axId val="33125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331255168"/>
        <c:crosses val="autoZero"/>
        <c:auto val="1"/>
        <c:lblAlgn val="ctr"/>
        <c:lblOffset val="100"/>
        <c:noMultiLvlLbl val="0"/>
      </c:catAx>
      <c:valAx>
        <c:axId val="331255168"/>
        <c:scaling>
          <c:orientation val="minMax"/>
          <c:max val="1.06"/>
          <c:min val="0.9"/>
        </c:scaling>
        <c:delete val="0"/>
        <c:axPos val="l"/>
        <c:majorGridlines/>
        <c:numFmt formatCode="0.000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331253632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703176931224264E-2"/>
          <c:y val="1.8085953412583795E-2"/>
          <c:w val="0.84163726770079905"/>
          <c:h val="0.7798639657322004"/>
        </c:manualLayout>
      </c:layout>
      <c:lineChart>
        <c:grouping val="standard"/>
        <c:varyColors val="0"/>
        <c:ser>
          <c:idx val="2"/>
          <c:order val="0"/>
          <c:tx>
            <c:strRef>
              <c:f>'TFP Analysis'!$M$39</c:f>
              <c:strCache>
                <c:ptCount val="1"/>
                <c:pt idx="0">
                  <c:v>NSP 8 - MTFP</c:v>
                </c:pt>
              </c:strCache>
            </c:strRef>
          </c:tx>
          <c:cat>
            <c:numRef>
              <c:f>'TFP Analysis'!$N$36:$S$36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'TFP Analysis'!$N$39:$S$39</c:f>
              <c:numCache>
                <c:formatCode>0.0000</c:formatCode>
                <c:ptCount val="6"/>
                <c:pt idx="0">
                  <c:v>0.94717234844785458</c:v>
                </c:pt>
                <c:pt idx="1">
                  <c:v>0.94761657571090441</c:v>
                </c:pt>
                <c:pt idx="2">
                  <c:v>0.95549909373800412</c:v>
                </c:pt>
                <c:pt idx="3">
                  <c:v>0.96802097739836335</c:v>
                </c:pt>
                <c:pt idx="4">
                  <c:v>0.97263203795488795</c:v>
                </c:pt>
                <c:pt idx="5">
                  <c:v>0.98336217880715415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'TFP Analysis'!$M$40</c:f>
              <c:strCache>
                <c:ptCount val="1"/>
                <c:pt idx="0">
                  <c:v>NSP1 - MTFP</c:v>
                </c:pt>
              </c:strCache>
            </c:strRef>
          </c:tx>
          <c:cat>
            <c:numRef>
              <c:f>'TFP Analysis'!$N$36:$S$36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'TFP Analysis'!$N$40:$S$40</c:f>
              <c:numCache>
                <c:formatCode>0.0000</c:formatCode>
                <c:ptCount val="6"/>
                <c:pt idx="0">
                  <c:v>1</c:v>
                </c:pt>
                <c:pt idx="1">
                  <c:v>1.012167688660923</c:v>
                </c:pt>
                <c:pt idx="2">
                  <c:v>1.022837374041984</c:v>
                </c:pt>
                <c:pt idx="3">
                  <c:v>1.0315737141140486</c:v>
                </c:pt>
                <c:pt idx="4">
                  <c:v>1.0245978484130609</c:v>
                </c:pt>
                <c:pt idx="5">
                  <c:v>1.0353153479761277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'TFP Analysis'!$M$41</c:f>
              <c:strCache>
                <c:ptCount val="1"/>
                <c:pt idx="0">
                  <c:v>NSP_Average MTFP</c:v>
                </c:pt>
              </c:strCache>
            </c:strRef>
          </c:tx>
          <c:cat>
            <c:numRef>
              <c:f>'TFP Analysis'!$N$36:$S$36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'TFP Analysis'!$N$41:$S$41</c:f>
              <c:numCache>
                <c:formatCode>0.0000</c:formatCode>
                <c:ptCount val="6"/>
                <c:pt idx="0">
                  <c:v>0.96352333314579464</c:v>
                </c:pt>
                <c:pt idx="1">
                  <c:v>0.97587709524230171</c:v>
                </c:pt>
                <c:pt idx="2">
                  <c:v>0.98799161210399977</c:v>
                </c:pt>
                <c:pt idx="3">
                  <c:v>0.99522964233932465</c:v>
                </c:pt>
                <c:pt idx="4">
                  <c:v>1.0044230204765505</c:v>
                </c:pt>
                <c:pt idx="5">
                  <c:v>1.0089758766224932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1176960"/>
        <c:axId val="331178752"/>
      </c:lineChart>
      <c:catAx>
        <c:axId val="331176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331178752"/>
        <c:crosses val="autoZero"/>
        <c:auto val="1"/>
        <c:lblAlgn val="ctr"/>
        <c:lblOffset val="100"/>
        <c:noMultiLvlLbl val="0"/>
      </c:catAx>
      <c:valAx>
        <c:axId val="331178752"/>
        <c:scaling>
          <c:orientation val="minMax"/>
          <c:max val="1.06"/>
          <c:min val="0.9"/>
        </c:scaling>
        <c:delete val="0"/>
        <c:axPos val="l"/>
        <c:majorGridlines/>
        <c:numFmt formatCode="0.000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331176960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.19582443188063994"/>
          <c:y val="0.88906968155801669"/>
          <c:w val="0.58857216351081021"/>
          <c:h val="0.11093031844198382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1218252134304495E-2"/>
          <c:y val="5.1814702807724412E-2"/>
          <c:w val="0.89667911832794733"/>
          <c:h val="0.76952558075042221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'Reg App TC'!$W$94</c:f>
              <c:strCache>
                <c:ptCount val="1"/>
                <c:pt idx="0">
                  <c:v>Historic</c:v>
                </c:pt>
              </c:strCache>
            </c:strRef>
          </c:tx>
          <c:invertIfNegative val="0"/>
          <c:cat>
            <c:numRef>
              <c:f>'Reg App TC'!$S$95:$S$101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'Reg App TC'!$W$95:$W$101</c:f>
              <c:numCache>
                <c:formatCode>0</c:formatCode>
                <c:ptCount val="7"/>
                <c:pt idx="0">
                  <c:v>164.68123700000069</c:v>
                </c:pt>
                <c:pt idx="1">
                  <c:v>169.87309845832004</c:v>
                </c:pt>
              </c:numCache>
            </c:numRef>
          </c:val>
        </c:ser>
        <c:ser>
          <c:idx val="2"/>
          <c:order val="1"/>
          <c:tx>
            <c:strRef>
              <c:f>'Reg App TC'!$X$94</c:f>
              <c:strCache>
                <c:ptCount val="1"/>
                <c:pt idx="0">
                  <c:v>Forecast</c:v>
                </c:pt>
              </c:strCache>
            </c:strRef>
          </c:tx>
          <c:invertIfNegative val="0"/>
          <c:cat>
            <c:numRef>
              <c:f>'Reg App TC'!$S$95:$S$101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'Reg App TC'!$X$95:$X$101</c:f>
              <c:numCache>
                <c:formatCode>General</c:formatCode>
                <c:ptCount val="7"/>
                <c:pt idx="2" formatCode="0">
                  <c:v>178.69682986167777</c:v>
                </c:pt>
                <c:pt idx="3" formatCode="0">
                  <c:v>190.86997707372666</c:v>
                </c:pt>
                <c:pt idx="4" formatCode="0">
                  <c:v>203.59662363527659</c:v>
                </c:pt>
                <c:pt idx="5" formatCode="0">
                  <c:v>216.89930666196017</c:v>
                </c:pt>
                <c:pt idx="6" formatCode="0">
                  <c:v>230.80145256636831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1555584"/>
        <c:axId val="331557120"/>
      </c:barChart>
      <c:lineChart>
        <c:grouping val="standard"/>
        <c:varyColors val="0"/>
        <c:ser>
          <c:idx val="4"/>
          <c:order val="2"/>
          <c:tx>
            <c:strRef>
              <c:f>'Reg App TC'!$Y$94</c:f>
              <c:strCache>
                <c:ptCount val="1"/>
                <c:pt idx="0">
                  <c:v>TC - Benchmarking</c:v>
                </c:pt>
              </c:strCache>
            </c:strRef>
          </c:tx>
          <c:val>
            <c:numRef>
              <c:f>'Reg App TC'!$Y$95:$Y$101</c:f>
              <c:numCache>
                <c:formatCode>0</c:formatCode>
                <c:ptCount val="7"/>
                <c:pt idx="0">
                  <c:v>164.68123200000053</c:v>
                </c:pt>
                <c:pt idx="1">
                  <c:v>172.75473531109944</c:v>
                </c:pt>
                <c:pt idx="2">
                  <c:v>181.22404241187618</c:v>
                </c:pt>
                <c:pt idx="3">
                  <c:v>190.10855759732917</c:v>
                </c:pt>
                <c:pt idx="4">
                  <c:v>199.42863645871722</c:v>
                </c:pt>
                <c:pt idx="5">
                  <c:v>209.20563252088661</c:v>
                </c:pt>
                <c:pt idx="6">
                  <c:v>219.46194616601551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1555584"/>
        <c:axId val="331557120"/>
      </c:lineChart>
      <c:catAx>
        <c:axId val="331555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31557120"/>
        <c:crosses val="autoZero"/>
        <c:auto val="1"/>
        <c:lblAlgn val="ctr"/>
        <c:lblOffset val="100"/>
        <c:noMultiLvlLbl val="0"/>
      </c:catAx>
      <c:valAx>
        <c:axId val="331557120"/>
        <c:scaling>
          <c:orientation val="minMax"/>
          <c:max val="240"/>
          <c:min val="140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331555584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0.28761811986004926"/>
          <c:y val="0.86483960842964847"/>
          <c:w val="0.49069323676481985"/>
          <c:h val="0.1351603915703539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 baseline="0">
          <a:latin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dirty="0"/>
              <a:t>(</a:t>
            </a:r>
            <a:r>
              <a:rPr lang="en-US" sz="2000" baseline="0" dirty="0"/>
              <a:t>Cost benchmarked - Cost proposed) / Cost proposed</a:t>
            </a:r>
          </a:p>
        </c:rich>
      </c:tx>
      <c:layout>
        <c:manualLayout>
          <c:xMode val="edge"/>
          <c:yMode val="edge"/>
          <c:x val="0.15644955065091054"/>
          <c:y val="2.2792022792022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081624768965071E-2"/>
          <c:y val="0.16213185094129326"/>
          <c:w val="0.91956360909393731"/>
          <c:h val="0.806576823005329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'Reg App TC'!$U$142</c:f>
              <c:strCache>
                <c:ptCount val="1"/>
                <c:pt idx="0">
                  <c:v>(Cost benchmarked - Cost proposed)/Cost proposed</c:v>
                </c:pt>
              </c:strCache>
            </c:strRef>
          </c:tx>
          <c:invertIfNegative val="0"/>
          <c:cat>
            <c:strRef>
              <c:f>'Reg App TC'!$R$143:$R$155</c:f>
              <c:strCache>
                <c:ptCount val="13"/>
                <c:pt idx="0">
                  <c:v>NSP 1</c:v>
                </c:pt>
                <c:pt idx="1">
                  <c:v>NSP 2</c:v>
                </c:pt>
                <c:pt idx="2">
                  <c:v>NSP 3</c:v>
                </c:pt>
                <c:pt idx="3">
                  <c:v>NSP 4</c:v>
                </c:pt>
                <c:pt idx="4">
                  <c:v>NSP 5</c:v>
                </c:pt>
                <c:pt idx="5">
                  <c:v>NSP 6</c:v>
                </c:pt>
                <c:pt idx="6">
                  <c:v>NSP 7</c:v>
                </c:pt>
                <c:pt idx="7">
                  <c:v>NSP 8</c:v>
                </c:pt>
                <c:pt idx="8">
                  <c:v>NSP 9</c:v>
                </c:pt>
                <c:pt idx="9">
                  <c:v>NSP 10</c:v>
                </c:pt>
                <c:pt idx="10">
                  <c:v>NSP 11</c:v>
                </c:pt>
                <c:pt idx="11">
                  <c:v>NSP 12</c:v>
                </c:pt>
                <c:pt idx="12">
                  <c:v>NSP 13</c:v>
                </c:pt>
              </c:strCache>
            </c:strRef>
          </c:cat>
          <c:val>
            <c:numRef>
              <c:f>'Reg App TC'!$U$143:$U$155</c:f>
              <c:numCache>
                <c:formatCode>0.00%</c:formatCode>
                <c:ptCount val="13"/>
                <c:pt idx="0">
                  <c:v>5.8222069517263062E-3</c:v>
                </c:pt>
                <c:pt idx="1">
                  <c:v>-9.9961112076051763E-3</c:v>
                </c:pt>
                <c:pt idx="2">
                  <c:v>-6.6464572803624014E-3</c:v>
                </c:pt>
                <c:pt idx="3">
                  <c:v>4.8181589266696684E-3</c:v>
                </c:pt>
                <c:pt idx="4">
                  <c:v>3.5330931757157034E-3</c:v>
                </c:pt>
                <c:pt idx="5">
                  <c:v>-1.7728246279195819E-3</c:v>
                </c:pt>
                <c:pt idx="6">
                  <c:v>-1.8486188251736996E-2</c:v>
                </c:pt>
                <c:pt idx="7">
                  <c:v>-1.8341466923358848E-2</c:v>
                </c:pt>
                <c:pt idx="8">
                  <c:v>5.3506026815927704E-3</c:v>
                </c:pt>
                <c:pt idx="9">
                  <c:v>-9.1514325586255548E-3</c:v>
                </c:pt>
                <c:pt idx="10">
                  <c:v>-1.7774923567962141E-2</c:v>
                </c:pt>
                <c:pt idx="11">
                  <c:v>-1.8446172911029301E-2</c:v>
                </c:pt>
                <c:pt idx="12">
                  <c:v>-7.733296308172803E-3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1289344"/>
        <c:axId val="331290880"/>
      </c:barChart>
      <c:catAx>
        <c:axId val="331289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1290880"/>
        <c:crosses val="autoZero"/>
        <c:auto val="1"/>
        <c:lblAlgn val="ctr"/>
        <c:lblOffset val="100"/>
        <c:noMultiLvlLbl val="0"/>
      </c:catAx>
      <c:valAx>
        <c:axId val="33129088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31289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baseline="0">
          <a:latin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8008566424624E-2"/>
          <c:y val="3.1804298611629866E-2"/>
          <c:w val="0.90898691516545438"/>
          <c:h val="0.86675738136375668"/>
        </c:manualLayout>
      </c:layout>
      <c:barChart>
        <c:barDir val="col"/>
        <c:grouping val="clustered"/>
        <c:varyColors val="0"/>
        <c:ser>
          <c:idx val="4"/>
          <c:order val="0"/>
          <c:invertIfNegative val="0"/>
          <c:val>
            <c:numRef>
              <c:f>'Opex Efficiency'!$F$69:$F$81</c:f>
              <c:numCache>
                <c:formatCode>0.000</c:formatCode>
                <c:ptCount val="13"/>
                <c:pt idx="0">
                  <c:v>1.0239713999999931</c:v>
                </c:pt>
                <c:pt idx="1">
                  <c:v>0.98335987000000002</c:v>
                </c:pt>
                <c:pt idx="2">
                  <c:v>0.97116528999999996</c:v>
                </c:pt>
                <c:pt idx="3">
                  <c:v>1.0112950999999955</c:v>
                </c:pt>
                <c:pt idx="4">
                  <c:v>0.99746256999999505</c:v>
                </c:pt>
                <c:pt idx="5">
                  <c:v>0.97986868999999999</c:v>
                </c:pt>
                <c:pt idx="6">
                  <c:v>0.98669227000000004</c:v>
                </c:pt>
                <c:pt idx="7">
                  <c:v>0.99819776999999776</c:v>
                </c:pt>
                <c:pt idx="8">
                  <c:v>0.9991288699999995</c:v>
                </c:pt>
                <c:pt idx="9">
                  <c:v>0.98882767999999999</c:v>
                </c:pt>
                <c:pt idx="10">
                  <c:v>1.0171565</c:v>
                </c:pt>
                <c:pt idx="11">
                  <c:v>1.0166689</c:v>
                </c:pt>
                <c:pt idx="12">
                  <c:v>0.9930721999999973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1317248"/>
        <c:axId val="331318784"/>
      </c:barChart>
      <c:catAx>
        <c:axId val="3313172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331318784"/>
        <c:crosses val="autoZero"/>
        <c:auto val="1"/>
        <c:lblAlgn val="ctr"/>
        <c:lblOffset val="100"/>
        <c:noMultiLvlLbl val="0"/>
      </c:catAx>
      <c:valAx>
        <c:axId val="331318784"/>
        <c:scaling>
          <c:orientation val="minMax"/>
          <c:max val="1.05"/>
          <c:min val="0.8"/>
        </c:scaling>
        <c:delete val="0"/>
        <c:axPos val="l"/>
        <c:majorGridlines/>
        <c:numFmt formatCode="0.00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331317248"/>
        <c:crosses val="autoZero"/>
        <c:crossBetween val="between"/>
        <c:majorUnit val="0.05"/>
      </c:valAx>
      <c:spPr>
        <a:ln>
          <a:solidFill>
            <a:schemeClr val="accent1">
              <a:shade val="50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20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pPr>
            <a:r>
              <a:rPr lang="en-US" sz="1800" b="0" kern="1200" baseline="0" dirty="0"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(</a:t>
            </a:r>
            <a:r>
              <a:rPr lang="en-US" sz="1800" b="0" kern="1200" baseline="0" dirty="0" err="1"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Opex</a:t>
            </a:r>
            <a:r>
              <a:rPr lang="en-US" sz="1800" b="0" kern="1200" baseline="0" dirty="0"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 benchmarked - </a:t>
            </a:r>
            <a:r>
              <a:rPr lang="en-US" sz="1800" b="0" kern="1200" baseline="0" dirty="0" err="1"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Opex</a:t>
            </a:r>
            <a:r>
              <a:rPr lang="en-US" sz="1800" b="0" kern="1200" baseline="0" dirty="0"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 proposed) / </a:t>
            </a:r>
            <a:r>
              <a:rPr lang="en-US" sz="1800" b="0" kern="1200" baseline="0" dirty="0" err="1"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Opex</a:t>
            </a:r>
            <a:r>
              <a:rPr lang="en-US" sz="1800" b="0" kern="1200" baseline="0" dirty="0"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 proposed</a:t>
            </a:r>
          </a:p>
        </c:rich>
      </c:tx>
      <c:layout>
        <c:manualLayout>
          <c:xMode val="edge"/>
          <c:yMode val="edge"/>
          <c:x val="0.14057632485279459"/>
          <c:y val="2.2154945746768891E-3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'Reg App Opex'!$A$60</c:f>
              <c:strCache>
                <c:ptCount val="1"/>
                <c:pt idx="0">
                  <c:v>(Opex benchmarked - Opex proposed)/Opex proposed</c:v>
                </c:pt>
              </c:strCache>
            </c:strRef>
          </c:tx>
          <c:invertIfNegative val="0"/>
          <c:cat>
            <c:strRef>
              <c:f>'Reg App Opex'!$C$59:$O$59</c:f>
              <c:strCache>
                <c:ptCount val="13"/>
                <c:pt idx="0">
                  <c:v>NSP 1</c:v>
                </c:pt>
                <c:pt idx="1">
                  <c:v>NSP 2</c:v>
                </c:pt>
                <c:pt idx="2">
                  <c:v>NSP 3</c:v>
                </c:pt>
                <c:pt idx="3">
                  <c:v>NSP 4</c:v>
                </c:pt>
                <c:pt idx="4">
                  <c:v>NSP 5</c:v>
                </c:pt>
                <c:pt idx="5">
                  <c:v>NSP 6</c:v>
                </c:pt>
                <c:pt idx="6">
                  <c:v>NSP 7</c:v>
                </c:pt>
                <c:pt idx="7">
                  <c:v>NSP 8</c:v>
                </c:pt>
                <c:pt idx="8">
                  <c:v>NSP 9</c:v>
                </c:pt>
                <c:pt idx="9">
                  <c:v>NSP 10</c:v>
                </c:pt>
                <c:pt idx="10">
                  <c:v>NSP 11</c:v>
                </c:pt>
                <c:pt idx="11">
                  <c:v>NSP 12</c:v>
                </c:pt>
                <c:pt idx="12">
                  <c:v>NSP 13</c:v>
                </c:pt>
              </c:strCache>
            </c:strRef>
          </c:cat>
          <c:val>
            <c:numRef>
              <c:f>'Reg App Opex'!$C$60:$O$60</c:f>
              <c:numCache>
                <c:formatCode>0.00%</c:formatCode>
                <c:ptCount val="13"/>
                <c:pt idx="0">
                  <c:v>2.3079531191046068E-2</c:v>
                </c:pt>
                <c:pt idx="1">
                  <c:v>-3.2622344182085691E-2</c:v>
                </c:pt>
                <c:pt idx="2">
                  <c:v>-3.5785868920783802E-2</c:v>
                </c:pt>
                <c:pt idx="3">
                  <c:v>8.9198521797931047E-3</c:v>
                </c:pt>
                <c:pt idx="4">
                  <c:v>-7.0527582856987625E-3</c:v>
                </c:pt>
                <c:pt idx="5">
                  <c:v>-2.9720344263534943E-2</c:v>
                </c:pt>
                <c:pt idx="6">
                  <c:v>-4.2551375008425464E-2</c:v>
                </c:pt>
                <c:pt idx="7">
                  <c:v>-1.0720741523774066E-2</c:v>
                </c:pt>
                <c:pt idx="8">
                  <c:v>1.2472006039317815E-3</c:v>
                </c:pt>
                <c:pt idx="9">
                  <c:v>-6.8486512833527552E-3</c:v>
                </c:pt>
                <c:pt idx="10">
                  <c:v>-2.3378959184460483E-2</c:v>
                </c:pt>
                <c:pt idx="11">
                  <c:v>-2.0563832910550382E-2</c:v>
                </c:pt>
                <c:pt idx="12">
                  <c:v>4.3884071612047587E-4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1353472"/>
        <c:axId val="331396224"/>
      </c:barChart>
      <c:catAx>
        <c:axId val="331353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1396224"/>
        <c:crosses val="autoZero"/>
        <c:auto val="1"/>
        <c:lblAlgn val="ctr"/>
        <c:lblOffset val="100"/>
        <c:noMultiLvlLbl val="0"/>
      </c:catAx>
      <c:valAx>
        <c:axId val="33139622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31353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baseline="0">
          <a:latin typeface="Times New Roman" pitchFamily="18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99EC8CF-B1DB-44B4-B617-B7EF953B42AD}" type="datetimeFigureOut">
              <a:rPr lang="en-AU"/>
              <a:pPr>
                <a:defRPr/>
              </a:pPr>
              <a:t>11/06/2013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3D2BB2E-BE66-4BB4-B197-A5826D5E3E1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3067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A1A4-D623-4AC5-9BB1-5049623442BD}" type="datetimeFigureOut">
              <a:rPr lang="en-AU"/>
              <a:pPr>
                <a:defRPr/>
              </a:pPr>
              <a:t>11/06/2013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8840EAF-AFB1-4F2C-AD12-5A95D09956E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20820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B1D99E-4298-4E0D-BA08-24C263BBF499}" type="slidenum">
              <a:rPr lang="en-AU" smtClean="0"/>
              <a:pPr>
                <a:defRPr/>
              </a:pPr>
              <a:t>1</a:t>
            </a:fld>
            <a:endParaRPr lang="en-A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4E85E6-F8B5-4CE5-AF23-FDAEF87657F1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840EAF-AFB1-4F2C-AD12-5A95D09956EB}" type="slidenum">
              <a:rPr lang="en-AU" smtClean="0"/>
              <a:pPr>
                <a:defRPr/>
              </a:pPr>
              <a:t>20</a:t>
            </a:fld>
            <a:endParaRPr lang="en-AU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/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AA8A50-AA78-4118-ABB5-079B10F04F70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ED88BD-F481-466D-AE37-3178957B6C4C}" type="slidenum">
              <a:rPr lang="en-AU" smtClean="0"/>
              <a:pPr>
                <a:defRPr/>
              </a:pPr>
              <a:t>25</a:t>
            </a:fld>
            <a:endParaRPr lang="en-AU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965CFB-B102-4EA9-9280-E474FEC3D0B1}" type="slidenum">
              <a:rPr lang="en-AU" smtClean="0"/>
              <a:pPr>
                <a:defRPr/>
              </a:pPr>
              <a:t>27</a:t>
            </a:fld>
            <a:endParaRPr lang="en-AU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3FFDBA-22E3-4B2B-B8C2-A19A9B38BBC6}" type="slidenum">
              <a:rPr lang="en-AU" smtClean="0"/>
              <a:pPr>
                <a:defRPr/>
              </a:pPr>
              <a:t>31</a:t>
            </a:fld>
            <a:endParaRPr lang="en-AU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70E458-B521-4A32-928D-6ED889D68042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F4E01C-6231-4B13-90A6-81C124F8195C}" type="slidenum">
              <a:rPr lang="en-AU" smtClean="0"/>
              <a:pPr>
                <a:defRPr/>
              </a:pPr>
              <a:t>33</a:t>
            </a:fld>
            <a:endParaRPr lang="en-AU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F2F968-401A-4BF8-A6B8-21FA942622D7}" type="slidenum">
              <a:rPr lang="en-AU" smtClean="0"/>
              <a:pPr>
                <a:defRPr/>
              </a:pPr>
              <a:t>34</a:t>
            </a:fld>
            <a:endParaRPr lang="en-AU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F69B7B-96CF-4A38-A179-90337FC4E8A2}" type="slidenum">
              <a:rPr lang="en-AU" smtClean="0"/>
              <a:pPr>
                <a:defRPr/>
              </a:pPr>
              <a:t>35</a:t>
            </a:fld>
            <a:endParaRPr lang="en-AU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63CA33-180C-4EA0-A70B-93D6C793B178}" type="slidenum">
              <a:rPr lang="en-AU" smtClean="0"/>
              <a:pPr>
                <a:defRPr/>
              </a:pPr>
              <a:t>36</a:t>
            </a:fld>
            <a:endParaRPr lang="en-AU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861082-C3AC-47A7-88F3-E2BB108ED1BE}" type="slidenum">
              <a:rPr lang="en-AU" smtClean="0"/>
              <a:pPr>
                <a:defRPr/>
              </a:pPr>
              <a:t>37</a:t>
            </a:fld>
            <a:endParaRPr lang="en-AU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D9AF6B-0AB0-41FE-9562-224B1A994FAF}" type="slidenum">
              <a:rPr lang="en-AU" smtClean="0"/>
              <a:pPr>
                <a:defRPr/>
              </a:pPr>
              <a:t>38</a:t>
            </a:fld>
            <a:endParaRPr lang="en-AU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F5E25D-7963-4935-8448-71C3884C25B5}" type="slidenum">
              <a:rPr lang="en-AU" smtClean="0"/>
              <a:pPr>
                <a:defRPr/>
              </a:pPr>
              <a:t>40</a:t>
            </a:fld>
            <a:endParaRPr lang="en-AU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C508F6-FB0B-4F45-ABDA-8916276515EA}" type="slidenum">
              <a:rPr lang="en-AU" smtClean="0"/>
              <a:pPr>
                <a:defRPr/>
              </a:pPr>
              <a:t>41</a:t>
            </a:fld>
            <a:endParaRPr lang="en-AU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63A487D-1E66-44F6-B847-EF023F2BCE00}" type="slidenum">
              <a:rPr lang="en-AU" smtClean="0"/>
              <a:pPr>
                <a:defRPr/>
              </a:pPr>
              <a:t>42</a:t>
            </a:fld>
            <a:endParaRPr lang="en-AU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/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A746C6-79B6-4FB2-B051-5E4B2456D312}" type="slidenum">
              <a:rPr lang="en-AU" smtClean="0"/>
              <a:pPr>
                <a:defRPr/>
              </a:pPr>
              <a:t>43</a:t>
            </a:fld>
            <a:endParaRPr lang="en-A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9586BD-8482-4D0C-9132-D1FE954A7661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D322F8-1031-403E-8357-F5AA9087F623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DF2DBF-CCA8-4FAA-8B6D-63A3F99B6690}" type="datetime1">
              <a:rPr lang="en-AU"/>
              <a:pPr>
                <a:defRPr/>
              </a:pPr>
              <a:t>11/06/2013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FAFB3D-B190-4D3C-8D15-2355FDC730F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CB8C3-9BAD-46EB-827F-B1A90B37F9FA}" type="datetime1">
              <a:rPr lang="en-AU"/>
              <a:pPr>
                <a:defRPr/>
              </a:pPr>
              <a:t>11/06/2013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34AA4-BE50-4BB7-8F2B-5505FF9425F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8754-EE68-4B1E-8D35-96CAD3FDD687}" type="datetime1">
              <a:rPr lang="en-AU"/>
              <a:pPr>
                <a:defRPr/>
              </a:pPr>
              <a:t>11/06/2013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565ED-FA00-4717-9F46-98BC4D76E00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6215D-9C92-4CC7-A8DB-F825F5839A92}" type="datetime1">
              <a:rPr lang="en-AU"/>
              <a:pPr>
                <a:defRPr/>
              </a:pPr>
              <a:t>11/06/2013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B2AF-8C10-4909-BC70-84D99481B96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D56B8D-9636-406B-ADA6-15B6B080BB2B}" type="datetime1">
              <a:rPr lang="en-AU"/>
              <a:pPr>
                <a:defRPr/>
              </a:pPr>
              <a:t>11/06/2013</a:t>
            </a:fld>
            <a:endParaRPr lang="en-A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BFA961-0181-4657-8560-1637F2DA32C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C1C57-4374-446A-B48E-D0836063921F}" type="datetime1">
              <a:rPr lang="en-AU"/>
              <a:pPr>
                <a:defRPr/>
              </a:pPr>
              <a:t>11/06/2013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B85AF-21B0-4AB5-ACA4-837BC8E722E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7D1A7-1561-4ADC-BDA1-66C6483542E2}" type="datetime1">
              <a:rPr lang="en-AU"/>
              <a:pPr>
                <a:defRPr/>
              </a:pPr>
              <a:t>11/06/2013</a:t>
            </a:fld>
            <a:endParaRPr lang="en-AU" dirty="0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3E49B-91DD-49BD-B0CF-4EDCA4D693E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72212-B68F-4937-B6C6-8562E508740D}" type="datetime1">
              <a:rPr lang="en-AU"/>
              <a:pPr>
                <a:defRPr/>
              </a:pPr>
              <a:t>11/06/2013</a:t>
            </a:fld>
            <a:endParaRPr lang="en-AU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8D0FC-6345-4E1A-A67B-E7CC80466A3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62FDDF-7F95-414E-877B-0F5CC3DD7C4D}" type="datetime1">
              <a:rPr lang="en-AU"/>
              <a:pPr>
                <a:defRPr/>
              </a:pPr>
              <a:t>11/06/2013</a:t>
            </a:fld>
            <a:endParaRPr lang="en-AU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B9E6B9-145D-4A83-8A39-DBD0F62F096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AAD-684A-4C3A-9E4D-A213008836DD}" type="datetime1">
              <a:rPr lang="en-AU"/>
              <a:pPr>
                <a:defRPr/>
              </a:pPr>
              <a:t>11/06/2013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27D18-D9BF-4324-944B-E18BB17E84B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AEE7F3-BF9C-4C6C-A737-11F084EE7F44}" type="datetime1">
              <a:rPr lang="en-AU"/>
              <a:pPr>
                <a:defRPr/>
              </a:pPr>
              <a:t>11/06/2013</a:t>
            </a:fld>
            <a:endParaRPr lang="en-AU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82F90D-AA0B-4F4F-99DA-43B541627F0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531A38F-F85B-4E20-8F14-A385248D1BAE}" type="datetime1">
              <a:rPr lang="en-AU"/>
              <a:pPr>
                <a:defRPr/>
              </a:pPr>
              <a:t>11/06/2013</a:t>
            </a:fld>
            <a:endParaRPr lang="en-AU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213A080-E0EE-46B7-B611-24A1FCF4BC1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9" r:id="rId2"/>
    <p:sldLayoutId id="2147483841" r:id="rId3"/>
    <p:sldLayoutId id="2147483838" r:id="rId4"/>
    <p:sldLayoutId id="2147483837" r:id="rId5"/>
    <p:sldLayoutId id="2147483836" r:id="rId6"/>
    <p:sldLayoutId id="2147483842" r:id="rId7"/>
    <p:sldLayoutId id="2147483835" r:id="rId8"/>
    <p:sldLayoutId id="2147483843" r:id="rId9"/>
    <p:sldLayoutId id="2147483834" r:id="rId10"/>
    <p:sldLayoutId id="214748383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The 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491880" y="4437112"/>
            <a:ext cx="2016927" cy="19442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363" name="Picture 5" descr="D10 1334418  AER logo_landscape_RGB 300dp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9750" y="2708275"/>
            <a:ext cx="8135938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sz="2800" b="1" dirty="0"/>
              <a:t>Expenditure Forecast Assessment Guidelines</a:t>
            </a:r>
          </a:p>
          <a:p>
            <a:endParaRPr lang="en-AU" sz="2800" b="1" dirty="0"/>
          </a:p>
          <a:p>
            <a:r>
              <a:rPr lang="en-AU" sz="2800" b="1" dirty="0"/>
              <a:t>Applications of Economic Benchmarking Techniques</a:t>
            </a:r>
          </a:p>
          <a:p>
            <a:endParaRPr lang="en-AU" sz="2800" b="1" dirty="0"/>
          </a:p>
          <a:p>
            <a:r>
              <a:rPr lang="en-AU" sz="2800" b="1" dirty="0"/>
              <a:t>6 June 2013</a:t>
            </a:r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83562" cy="1050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/>
              <a:t>Total cost assessment - overview </a:t>
            </a:r>
            <a:endParaRPr lang="en-AU" dirty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183562" cy="4187825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Data</a:t>
            </a:r>
          </a:p>
          <a:p>
            <a:pPr>
              <a:defRPr/>
            </a:pPr>
            <a:r>
              <a:rPr lang="en-AU" dirty="0" smtClean="0"/>
              <a:t>Scope of the Model</a:t>
            </a:r>
          </a:p>
          <a:p>
            <a:pPr>
              <a:defRPr/>
            </a:pPr>
            <a:r>
              <a:rPr lang="en-AU" dirty="0" smtClean="0"/>
              <a:t>Technique overview (e.g., MTFP, DEA)</a:t>
            </a:r>
          </a:p>
          <a:p>
            <a:pPr>
              <a:defRPr/>
            </a:pPr>
            <a:r>
              <a:rPr lang="en-AU" dirty="0" smtClean="0"/>
              <a:t>Benchmarking results</a:t>
            </a:r>
          </a:p>
          <a:p>
            <a:pPr>
              <a:defRPr/>
            </a:pPr>
            <a:r>
              <a:rPr lang="en-AU" dirty="0" smtClean="0"/>
              <a:t>How to test whether an NSP is responding to the incentive framework?</a:t>
            </a:r>
          </a:p>
          <a:p>
            <a:pPr marL="265113" lvl="1" indent="-265113">
              <a:buSzPct val="80000"/>
              <a:buFont typeface="Wingdings 2" pitchFamily="18" charset="2"/>
              <a:buChar char=""/>
              <a:defRPr/>
            </a:pPr>
            <a:r>
              <a:rPr lang="en-AU" sz="2800" dirty="0" smtClean="0"/>
              <a:t>‘First pass’ assessment — implications for the assessment of an NSP’s expenditure proposal</a:t>
            </a:r>
          </a:p>
          <a:p>
            <a:pPr>
              <a:buNone/>
              <a:defRPr/>
            </a:pPr>
            <a:endParaRPr lang="en-AU" dirty="0" smtClean="0"/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1A0AF-E4C3-41E1-859D-4641DB295003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  <p:pic>
        <p:nvPicPr>
          <p:cNvPr id="2970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 flipV="1">
            <a:off x="3035300" y="4378325"/>
            <a:ext cx="3481388" cy="11382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473075" y="404813"/>
            <a:ext cx="8183563" cy="4187825"/>
          </a:xfrm>
        </p:spPr>
        <p:txBody>
          <a:bodyPr/>
          <a:lstStyle/>
          <a:p>
            <a:endParaRPr lang="en-US" smtClean="0"/>
          </a:p>
          <a:p>
            <a:endParaRPr lang="en-US" sz="800" smtClean="0"/>
          </a:p>
          <a:p>
            <a:r>
              <a:rPr lang="en-US" smtClean="0"/>
              <a:t>Dataset</a:t>
            </a:r>
          </a:p>
          <a:p>
            <a:pPr lvl="1"/>
            <a:r>
              <a:rPr lang="en-US" smtClean="0"/>
              <a:t>13 hypothetical NSPs </a:t>
            </a:r>
          </a:p>
          <a:p>
            <a:pPr lvl="1"/>
            <a:r>
              <a:rPr lang="en-US" smtClean="0"/>
              <a:t>Six years of data</a:t>
            </a:r>
          </a:p>
          <a:p>
            <a:pPr lvl="1"/>
            <a:r>
              <a:rPr lang="en-US" smtClean="0"/>
              <a:t>Two outputs and four inputs</a:t>
            </a:r>
          </a:p>
          <a:p>
            <a:pPr lvl="1"/>
            <a:endParaRPr lang="en-US" sz="800" smtClean="0"/>
          </a:p>
          <a:p>
            <a:r>
              <a:rPr lang="en-US" smtClean="0"/>
              <a:t>Scope	</a:t>
            </a:r>
          </a:p>
          <a:p>
            <a:pPr lvl="1"/>
            <a:r>
              <a:rPr lang="en-US" smtClean="0"/>
              <a:t>The model is merely illustrative</a:t>
            </a:r>
          </a:p>
          <a:p>
            <a:pPr lvl="1"/>
            <a:r>
              <a:rPr lang="en-US" smtClean="0"/>
              <a:t>The model does </a:t>
            </a:r>
            <a:r>
              <a:rPr lang="en-US" b="1" smtClean="0"/>
              <a:t>not</a:t>
            </a:r>
            <a:r>
              <a:rPr lang="en-US" smtClean="0"/>
              <a:t>:</a:t>
            </a:r>
          </a:p>
          <a:p>
            <a:pPr lvl="2"/>
            <a:r>
              <a:rPr lang="en-US" smtClean="0"/>
              <a:t>Identify a preferred input-output specification </a:t>
            </a:r>
          </a:p>
          <a:p>
            <a:pPr lvl="2"/>
            <a:r>
              <a:rPr lang="en-US" smtClean="0"/>
              <a:t>Undertake sensitivity analysis</a:t>
            </a:r>
          </a:p>
          <a:p>
            <a:pPr lvl="2"/>
            <a:r>
              <a:rPr lang="en-US" smtClean="0"/>
              <a:t>Consider appropriate benchmarks</a:t>
            </a:r>
          </a:p>
          <a:p>
            <a:pPr lvl="2"/>
            <a:r>
              <a:rPr lang="en-US" smtClean="0"/>
              <a:t>Test alternative benchmarks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19F9D4-275A-4D7E-9E4B-34CC7EE913BF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8313" y="188913"/>
            <a:ext cx="8183562" cy="9366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ctr">
              <a:defRPr/>
            </a:pPr>
            <a:r>
              <a:rPr lang="en-AU" dirty="0" smtClean="0"/>
              <a:t>Dataset and scope</a:t>
            </a:r>
            <a:endParaRPr lang="en-AU" dirty="0"/>
          </a:p>
        </p:txBody>
      </p:sp>
      <p:pic>
        <p:nvPicPr>
          <p:cNvPr id="35845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949950"/>
            <a:ext cx="8183562" cy="85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183562" cy="4248150"/>
          </a:xfrm>
        </p:spPr>
        <p:txBody>
          <a:bodyPr/>
          <a:lstStyle/>
          <a:p>
            <a:r>
              <a:rPr lang="en-US" sz="2600" dirty="0" smtClean="0"/>
              <a:t>Index-number-based method that calculates weighted average output relative to weighted average input</a:t>
            </a:r>
          </a:p>
          <a:p>
            <a:r>
              <a:rPr lang="en-US" sz="2600" dirty="0" smtClean="0"/>
              <a:t>MTFP allows comparison of both </a:t>
            </a:r>
            <a:r>
              <a:rPr lang="en-US" sz="2600" b="1" dirty="0" smtClean="0"/>
              <a:t>productivity levels </a:t>
            </a:r>
            <a:r>
              <a:rPr lang="en-US" sz="2600" dirty="0" smtClean="0"/>
              <a:t>and </a:t>
            </a:r>
            <a:r>
              <a:rPr lang="en-US" sz="2600" b="1" dirty="0" smtClean="0"/>
              <a:t>growth rates</a:t>
            </a:r>
          </a:p>
          <a:p>
            <a:r>
              <a:rPr lang="en-US" sz="2600" dirty="0" smtClean="0"/>
              <a:t>In the Model, it has been used as a primary tool to examine overall cost efficiency (or productivity)</a:t>
            </a:r>
          </a:p>
          <a:p>
            <a:r>
              <a:rPr lang="en-US" sz="2600" dirty="0" smtClean="0"/>
              <a:t>In practice, a holistic approach to the use of benchmarking method may be adopted</a:t>
            </a:r>
          </a:p>
          <a:p>
            <a:endParaRPr lang="en-US" sz="2400" dirty="0" smtClean="0"/>
          </a:p>
          <a:p>
            <a:pPr>
              <a:buFont typeface="Wingdings 2" pitchFamily="18" charset="2"/>
              <a:buNone/>
            </a:pPr>
            <a:endParaRPr lang="en-US" sz="2400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FEB47E-9BB2-48B7-85A4-CE67348175CE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  <p:pic>
        <p:nvPicPr>
          <p:cNvPr id="368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68313" y="476250"/>
            <a:ext cx="8183562" cy="64928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ctr">
              <a:defRPr/>
            </a:pPr>
            <a:r>
              <a:rPr lang="en-AU" dirty="0" smtClean="0"/>
              <a:t>MTFP</a:t>
            </a:r>
            <a:endParaRPr lang="en-A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949950"/>
            <a:ext cx="8183562" cy="85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041400"/>
            <a:ext cx="8183562" cy="4189413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Non-parametric </a:t>
            </a:r>
            <a:r>
              <a:rPr lang="en-US" sz="2600" dirty="0"/>
              <a:t>approach that uses linear </a:t>
            </a:r>
            <a:r>
              <a:rPr lang="en-US" sz="2600" dirty="0" smtClean="0"/>
              <a:t>programming to estimate an efficient industry frontier </a:t>
            </a:r>
          </a:p>
          <a:p>
            <a:pPr>
              <a:defRPr/>
            </a:pPr>
            <a:r>
              <a:rPr lang="en-US" sz="2600" dirty="0" smtClean="0"/>
              <a:t>It can provide decomposition of cost efficiency into sources such as technical efficiency and </a:t>
            </a:r>
            <a:r>
              <a:rPr lang="en-US" sz="2600" dirty="0" err="1" smtClean="0"/>
              <a:t>allocative</a:t>
            </a:r>
            <a:r>
              <a:rPr lang="en-US" sz="2600" dirty="0" smtClean="0"/>
              <a:t> efficiency</a:t>
            </a:r>
            <a:endParaRPr lang="en-US" sz="2600" dirty="0"/>
          </a:p>
          <a:p>
            <a:pPr>
              <a:defRPr/>
            </a:pPr>
            <a:r>
              <a:rPr lang="en-US" sz="2600" dirty="0" smtClean="0"/>
              <a:t>In the Model, it has been used to cross-check </a:t>
            </a:r>
            <a:r>
              <a:rPr lang="en-US" sz="2600" dirty="0"/>
              <a:t>MTFP results </a:t>
            </a:r>
            <a:r>
              <a:rPr lang="en-US" sz="2600" dirty="0" smtClean="0"/>
              <a:t>and examine </a:t>
            </a:r>
            <a:r>
              <a:rPr lang="en-US" sz="2600" dirty="0"/>
              <a:t>potential sources of cost </a:t>
            </a:r>
            <a:r>
              <a:rPr lang="en-US" sz="2600" dirty="0" smtClean="0"/>
              <a:t>inefficiency</a:t>
            </a:r>
          </a:p>
          <a:p>
            <a:pPr>
              <a:defRPr/>
            </a:pPr>
            <a:r>
              <a:rPr lang="en-US" sz="2600" dirty="0" smtClean="0"/>
              <a:t>In practice, it can be used jointly with other methods to directly inform regulatory decisions</a:t>
            </a:r>
            <a:endParaRPr lang="en-US" sz="2600" dirty="0"/>
          </a:p>
          <a:p>
            <a:pPr lvl="1">
              <a:defRPr/>
            </a:pPr>
            <a:endParaRPr lang="en-US" dirty="0"/>
          </a:p>
          <a:p>
            <a:pPr>
              <a:defRPr/>
            </a:pPr>
            <a:endParaRPr lang="en-US" sz="2400" dirty="0"/>
          </a:p>
          <a:p>
            <a:pPr marL="0" indent="0">
              <a:buFont typeface="Wingdings 2" pitchFamily="18" charset="2"/>
              <a:buNone/>
              <a:defRPr/>
            </a:pPr>
            <a:endParaRPr lang="en-US" sz="2400" dirty="0"/>
          </a:p>
          <a:p>
            <a:pPr lvl="1">
              <a:defRPr/>
            </a:pP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7EA2-42FF-43A4-94AF-5EA681157B52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  <p:pic>
        <p:nvPicPr>
          <p:cNvPr id="3789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68313" y="476250"/>
            <a:ext cx="8183562" cy="64928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ctr">
              <a:defRPr/>
            </a:pPr>
            <a:r>
              <a:rPr lang="en-AU" dirty="0" smtClean="0"/>
              <a:t>DEA</a:t>
            </a:r>
            <a:endParaRPr lang="en-A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538" y="692150"/>
            <a:ext cx="8183562" cy="9366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4000" dirty="0"/>
              <a:t>Illustration of </a:t>
            </a:r>
            <a:r>
              <a:rPr lang="en-US" sz="4000" dirty="0" smtClean="0"/>
              <a:t>efficiency concepts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5EFA55-6426-45AF-8041-D0EEACE36A42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  <p:pic>
        <p:nvPicPr>
          <p:cNvPr id="3891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8" name="Group 4"/>
          <p:cNvGrpSpPr>
            <a:grpSpLocks noChangeAspect="1"/>
          </p:cNvGrpSpPr>
          <p:nvPr/>
        </p:nvGrpSpPr>
        <p:grpSpPr bwMode="auto">
          <a:xfrm>
            <a:off x="755650" y="1268413"/>
            <a:ext cx="7916863" cy="4746625"/>
            <a:chOff x="476" y="799"/>
            <a:chExt cx="4987" cy="2990"/>
          </a:xfrm>
        </p:grpSpPr>
        <p:sp>
          <p:nvSpPr>
            <p:cNvPr id="10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476" y="799"/>
              <a:ext cx="4910" cy="2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5382" y="3639"/>
              <a:ext cx="8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0" name="Freeform 6"/>
            <p:cNvSpPr>
              <a:spLocks noEditPoints="1"/>
            </p:cNvSpPr>
            <p:nvPr/>
          </p:nvSpPr>
          <p:spPr bwMode="auto">
            <a:xfrm>
              <a:off x="1168" y="3363"/>
              <a:ext cx="3340" cy="80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20194" y="263"/>
                </a:cxn>
                <a:cxn ang="0">
                  <a:pos x="20227" y="297"/>
                </a:cxn>
                <a:cxn ang="0">
                  <a:pos x="20193" y="329"/>
                </a:cxn>
                <a:cxn ang="0">
                  <a:pos x="33" y="67"/>
                </a:cxn>
                <a:cxn ang="0">
                  <a:pos x="0" y="33"/>
                </a:cxn>
                <a:cxn ang="0">
                  <a:pos x="34" y="0"/>
                </a:cxn>
                <a:cxn ang="0">
                  <a:pos x="20129" y="95"/>
                </a:cxn>
                <a:cxn ang="0">
                  <a:pos x="20527" y="300"/>
                </a:cxn>
                <a:cxn ang="0">
                  <a:pos x="20124" y="495"/>
                </a:cxn>
                <a:cxn ang="0">
                  <a:pos x="20129" y="95"/>
                </a:cxn>
              </a:cxnLst>
              <a:rect l="0" t="0" r="r" b="b"/>
              <a:pathLst>
                <a:path w="20527" h="495">
                  <a:moveTo>
                    <a:pt x="34" y="0"/>
                  </a:moveTo>
                  <a:lnTo>
                    <a:pt x="20194" y="263"/>
                  </a:lnTo>
                  <a:cubicBezTo>
                    <a:pt x="20212" y="263"/>
                    <a:pt x="20227" y="278"/>
                    <a:pt x="20227" y="297"/>
                  </a:cubicBezTo>
                  <a:cubicBezTo>
                    <a:pt x="20227" y="315"/>
                    <a:pt x="20212" y="330"/>
                    <a:pt x="20193" y="329"/>
                  </a:cubicBezTo>
                  <a:lnTo>
                    <a:pt x="33" y="67"/>
                  </a:lnTo>
                  <a:cubicBezTo>
                    <a:pt x="15" y="67"/>
                    <a:pt x="0" y="52"/>
                    <a:pt x="0" y="33"/>
                  </a:cubicBezTo>
                  <a:cubicBezTo>
                    <a:pt x="0" y="15"/>
                    <a:pt x="15" y="0"/>
                    <a:pt x="34" y="0"/>
                  </a:cubicBezTo>
                  <a:close/>
                  <a:moveTo>
                    <a:pt x="20129" y="95"/>
                  </a:moveTo>
                  <a:lnTo>
                    <a:pt x="20527" y="300"/>
                  </a:lnTo>
                  <a:lnTo>
                    <a:pt x="20124" y="495"/>
                  </a:lnTo>
                  <a:lnTo>
                    <a:pt x="20129" y="95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31" name="Freeform 7"/>
            <p:cNvSpPr>
              <a:spLocks noEditPoints="1"/>
            </p:cNvSpPr>
            <p:nvPr/>
          </p:nvSpPr>
          <p:spPr bwMode="auto">
            <a:xfrm>
              <a:off x="885" y="1083"/>
              <a:ext cx="71" cy="2055"/>
            </a:xfrm>
            <a:custGeom>
              <a:avLst/>
              <a:gdLst/>
              <a:ahLst/>
              <a:cxnLst>
                <a:cxn ang="0">
                  <a:pos x="0" y="25192"/>
                </a:cxn>
                <a:cxn ang="0">
                  <a:pos x="409" y="665"/>
                </a:cxn>
                <a:cxn ang="0">
                  <a:pos x="477" y="600"/>
                </a:cxn>
                <a:cxn ang="0">
                  <a:pos x="543" y="667"/>
                </a:cxn>
                <a:cxn ang="0">
                  <a:pos x="134" y="25194"/>
                </a:cxn>
                <a:cxn ang="0">
                  <a:pos x="66" y="25260"/>
                </a:cxn>
                <a:cxn ang="0">
                  <a:pos x="0" y="25192"/>
                </a:cxn>
                <a:cxn ang="0">
                  <a:pos x="74" y="793"/>
                </a:cxn>
                <a:cxn ang="0">
                  <a:pos x="487" y="0"/>
                </a:cxn>
                <a:cxn ang="0">
                  <a:pos x="874" y="806"/>
                </a:cxn>
                <a:cxn ang="0">
                  <a:pos x="74" y="793"/>
                </a:cxn>
              </a:cxnLst>
              <a:rect l="0" t="0" r="r" b="b"/>
              <a:pathLst>
                <a:path w="874" h="25260">
                  <a:moveTo>
                    <a:pt x="0" y="25192"/>
                  </a:moveTo>
                  <a:lnTo>
                    <a:pt x="409" y="665"/>
                  </a:lnTo>
                  <a:cubicBezTo>
                    <a:pt x="410" y="628"/>
                    <a:pt x="440" y="599"/>
                    <a:pt x="477" y="600"/>
                  </a:cubicBezTo>
                  <a:cubicBezTo>
                    <a:pt x="514" y="600"/>
                    <a:pt x="543" y="631"/>
                    <a:pt x="543" y="667"/>
                  </a:cubicBezTo>
                  <a:lnTo>
                    <a:pt x="134" y="25194"/>
                  </a:lnTo>
                  <a:cubicBezTo>
                    <a:pt x="133" y="25231"/>
                    <a:pt x="103" y="25260"/>
                    <a:pt x="66" y="25260"/>
                  </a:cubicBezTo>
                  <a:cubicBezTo>
                    <a:pt x="29" y="25259"/>
                    <a:pt x="0" y="25229"/>
                    <a:pt x="0" y="25192"/>
                  </a:cubicBezTo>
                  <a:close/>
                  <a:moveTo>
                    <a:pt x="74" y="793"/>
                  </a:moveTo>
                  <a:lnTo>
                    <a:pt x="487" y="0"/>
                  </a:lnTo>
                  <a:lnTo>
                    <a:pt x="874" y="806"/>
                  </a:lnTo>
                  <a:lnTo>
                    <a:pt x="74" y="793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32" name="Line 8"/>
            <p:cNvSpPr>
              <a:spLocks noChangeShapeType="1"/>
            </p:cNvSpPr>
            <p:nvPr/>
          </p:nvSpPr>
          <p:spPr bwMode="auto">
            <a:xfrm>
              <a:off x="925" y="2129"/>
              <a:ext cx="2002" cy="1239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grpSp>
          <p:nvGrpSpPr>
            <p:cNvPr id="1035" name="Group 11"/>
            <p:cNvGrpSpPr>
              <a:grpSpLocks/>
            </p:cNvGrpSpPr>
            <p:nvPr/>
          </p:nvGrpSpPr>
          <p:grpSpPr bwMode="auto">
            <a:xfrm>
              <a:off x="2499" y="1838"/>
              <a:ext cx="73" cy="73"/>
              <a:chOff x="2499" y="1838"/>
              <a:chExt cx="73" cy="73"/>
            </a:xfrm>
          </p:grpSpPr>
          <p:sp>
            <p:nvSpPr>
              <p:cNvPr id="1033" name="Oval 9"/>
              <p:cNvSpPr>
                <a:spLocks noChangeArrowheads="1"/>
              </p:cNvSpPr>
              <p:nvPr/>
            </p:nvSpPr>
            <p:spPr bwMode="auto">
              <a:xfrm>
                <a:off x="2499" y="1838"/>
                <a:ext cx="73" cy="73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034" name="Oval 10"/>
              <p:cNvSpPr>
                <a:spLocks noChangeArrowheads="1"/>
              </p:cNvSpPr>
              <p:nvPr/>
            </p:nvSpPr>
            <p:spPr bwMode="auto">
              <a:xfrm>
                <a:off x="2499" y="1838"/>
                <a:ext cx="73" cy="73"/>
              </a:xfrm>
              <a:prstGeom prst="ellips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 flipV="1">
              <a:off x="1111" y="1901"/>
              <a:ext cx="1399" cy="12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grpSp>
          <p:nvGrpSpPr>
            <p:cNvPr id="1039" name="Group 15"/>
            <p:cNvGrpSpPr>
              <a:grpSpLocks/>
            </p:cNvGrpSpPr>
            <p:nvPr/>
          </p:nvGrpSpPr>
          <p:grpSpPr bwMode="auto">
            <a:xfrm>
              <a:off x="1913" y="2730"/>
              <a:ext cx="73" cy="73"/>
              <a:chOff x="1913" y="2730"/>
              <a:chExt cx="73" cy="73"/>
            </a:xfrm>
          </p:grpSpPr>
          <p:sp>
            <p:nvSpPr>
              <p:cNvPr id="1037" name="Oval 13"/>
              <p:cNvSpPr>
                <a:spLocks noChangeArrowheads="1"/>
              </p:cNvSpPr>
              <p:nvPr/>
            </p:nvSpPr>
            <p:spPr bwMode="auto">
              <a:xfrm>
                <a:off x="1913" y="2730"/>
                <a:ext cx="73" cy="73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038" name="Oval 14"/>
              <p:cNvSpPr>
                <a:spLocks noChangeArrowheads="1"/>
              </p:cNvSpPr>
              <p:nvPr/>
            </p:nvSpPr>
            <p:spPr bwMode="auto">
              <a:xfrm>
                <a:off x="1913" y="2730"/>
                <a:ext cx="73" cy="73"/>
              </a:xfrm>
              <a:prstGeom prst="ellips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grpSp>
          <p:nvGrpSpPr>
            <p:cNvPr id="1042" name="Group 18"/>
            <p:cNvGrpSpPr>
              <a:grpSpLocks/>
            </p:cNvGrpSpPr>
            <p:nvPr/>
          </p:nvGrpSpPr>
          <p:grpSpPr bwMode="auto">
            <a:xfrm>
              <a:off x="4110" y="3474"/>
              <a:ext cx="781" cy="200"/>
              <a:chOff x="4110" y="3474"/>
              <a:chExt cx="781" cy="200"/>
            </a:xfrm>
          </p:grpSpPr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4110" y="3474"/>
                <a:ext cx="781" cy="2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4110" y="3474"/>
                <a:ext cx="781" cy="200"/>
              </a:xfrm>
              <a:prstGeom prst="rect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4193" y="3517"/>
              <a:ext cx="62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Capital input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>
              <a:off x="4757" y="3517"/>
              <a:ext cx="7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047" name="Group 23"/>
            <p:cNvGrpSpPr>
              <a:grpSpLocks/>
            </p:cNvGrpSpPr>
            <p:nvPr/>
          </p:nvGrpSpPr>
          <p:grpSpPr bwMode="auto">
            <a:xfrm>
              <a:off x="483" y="919"/>
              <a:ext cx="408" cy="263"/>
              <a:chOff x="483" y="919"/>
              <a:chExt cx="408" cy="263"/>
            </a:xfrm>
          </p:grpSpPr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483" y="919"/>
                <a:ext cx="408" cy="26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483" y="919"/>
                <a:ext cx="408" cy="263"/>
              </a:xfrm>
              <a:prstGeom prst="rect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sp>
          <p:nvSpPr>
            <p:cNvPr id="1048" name="Rectangle 24"/>
            <p:cNvSpPr>
              <a:spLocks noChangeArrowheads="1"/>
            </p:cNvSpPr>
            <p:nvPr/>
          </p:nvSpPr>
          <p:spPr bwMode="auto">
            <a:xfrm>
              <a:off x="567" y="965"/>
              <a:ext cx="28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Opex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803" y="965"/>
              <a:ext cx="7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0" name="Freeform 26"/>
            <p:cNvSpPr>
              <a:spLocks noEditPoints="1"/>
            </p:cNvSpPr>
            <p:nvPr/>
          </p:nvSpPr>
          <p:spPr bwMode="auto">
            <a:xfrm>
              <a:off x="1954" y="1905"/>
              <a:ext cx="572" cy="815"/>
            </a:xfrm>
            <a:custGeom>
              <a:avLst/>
              <a:gdLst/>
              <a:ahLst/>
              <a:cxnLst>
                <a:cxn ang="0">
                  <a:pos x="6779" y="441"/>
                </a:cxn>
                <a:cxn ang="0">
                  <a:pos x="6670" y="365"/>
                </a:cxn>
                <a:cxn ang="0">
                  <a:pos x="6992" y="21"/>
                </a:cxn>
                <a:cxn ang="0">
                  <a:pos x="6473" y="878"/>
                </a:cxn>
                <a:cxn ang="0">
                  <a:pos x="6151" y="1222"/>
                </a:cxn>
                <a:cxn ang="0">
                  <a:pos x="6364" y="802"/>
                </a:cxn>
                <a:cxn ang="0">
                  <a:pos x="6473" y="878"/>
                </a:cxn>
                <a:cxn ang="0">
                  <a:pos x="5709" y="1971"/>
                </a:cxn>
                <a:cxn ang="0">
                  <a:pos x="5599" y="1894"/>
                </a:cxn>
                <a:cxn ang="0">
                  <a:pos x="5922" y="1550"/>
                </a:cxn>
                <a:cxn ang="0">
                  <a:pos x="5403" y="2408"/>
                </a:cxn>
                <a:cxn ang="0">
                  <a:pos x="5080" y="2752"/>
                </a:cxn>
                <a:cxn ang="0">
                  <a:pos x="5293" y="2331"/>
                </a:cxn>
                <a:cxn ang="0">
                  <a:pos x="5403" y="2408"/>
                </a:cxn>
                <a:cxn ang="0">
                  <a:pos x="4638" y="3500"/>
                </a:cxn>
                <a:cxn ang="0">
                  <a:pos x="4529" y="3423"/>
                </a:cxn>
                <a:cxn ang="0">
                  <a:pos x="4851" y="3079"/>
                </a:cxn>
                <a:cxn ang="0">
                  <a:pos x="4332" y="3937"/>
                </a:cxn>
                <a:cxn ang="0">
                  <a:pos x="4010" y="4281"/>
                </a:cxn>
                <a:cxn ang="0">
                  <a:pos x="4223" y="3860"/>
                </a:cxn>
                <a:cxn ang="0">
                  <a:pos x="4332" y="3937"/>
                </a:cxn>
                <a:cxn ang="0">
                  <a:pos x="3568" y="5029"/>
                </a:cxn>
                <a:cxn ang="0">
                  <a:pos x="3458" y="4953"/>
                </a:cxn>
                <a:cxn ang="0">
                  <a:pos x="3781" y="4609"/>
                </a:cxn>
                <a:cxn ang="0">
                  <a:pos x="3262" y="5466"/>
                </a:cxn>
                <a:cxn ang="0">
                  <a:pos x="2940" y="5810"/>
                </a:cxn>
                <a:cxn ang="0">
                  <a:pos x="3153" y="5390"/>
                </a:cxn>
                <a:cxn ang="0">
                  <a:pos x="3262" y="5466"/>
                </a:cxn>
                <a:cxn ang="0">
                  <a:pos x="2497" y="6558"/>
                </a:cxn>
                <a:cxn ang="0">
                  <a:pos x="2388" y="6482"/>
                </a:cxn>
                <a:cxn ang="0">
                  <a:pos x="2710" y="6138"/>
                </a:cxn>
                <a:cxn ang="0">
                  <a:pos x="2191" y="6995"/>
                </a:cxn>
                <a:cxn ang="0">
                  <a:pos x="1869" y="7339"/>
                </a:cxn>
                <a:cxn ang="0">
                  <a:pos x="2082" y="6919"/>
                </a:cxn>
                <a:cxn ang="0">
                  <a:pos x="2191" y="6995"/>
                </a:cxn>
                <a:cxn ang="0">
                  <a:pos x="1427" y="8088"/>
                </a:cxn>
                <a:cxn ang="0">
                  <a:pos x="1317" y="8011"/>
                </a:cxn>
                <a:cxn ang="0">
                  <a:pos x="1640" y="7667"/>
                </a:cxn>
                <a:cxn ang="0">
                  <a:pos x="1121" y="8524"/>
                </a:cxn>
                <a:cxn ang="0">
                  <a:pos x="799" y="8869"/>
                </a:cxn>
                <a:cxn ang="0">
                  <a:pos x="1012" y="8448"/>
                </a:cxn>
                <a:cxn ang="0">
                  <a:pos x="1121" y="8524"/>
                </a:cxn>
                <a:cxn ang="0">
                  <a:pos x="437" y="9501"/>
                </a:cxn>
                <a:cxn ang="0">
                  <a:pos x="328" y="9424"/>
                </a:cxn>
                <a:cxn ang="0">
                  <a:pos x="569" y="9196"/>
                </a:cxn>
                <a:cxn ang="0">
                  <a:pos x="787" y="9583"/>
                </a:cxn>
                <a:cxn ang="0">
                  <a:pos x="132" y="9124"/>
                </a:cxn>
              </a:cxnLst>
              <a:rect l="0" t="0" r="r" b="b"/>
              <a:pathLst>
                <a:path w="7030" h="10009">
                  <a:moveTo>
                    <a:pt x="7008" y="114"/>
                  </a:moveTo>
                  <a:lnTo>
                    <a:pt x="6779" y="441"/>
                  </a:lnTo>
                  <a:cubicBezTo>
                    <a:pt x="6758" y="472"/>
                    <a:pt x="6716" y="479"/>
                    <a:pt x="6686" y="458"/>
                  </a:cubicBezTo>
                  <a:cubicBezTo>
                    <a:pt x="6656" y="437"/>
                    <a:pt x="6649" y="395"/>
                    <a:pt x="6670" y="365"/>
                  </a:cubicBezTo>
                  <a:lnTo>
                    <a:pt x="6899" y="37"/>
                  </a:lnTo>
                  <a:cubicBezTo>
                    <a:pt x="6920" y="7"/>
                    <a:pt x="6962" y="0"/>
                    <a:pt x="6992" y="21"/>
                  </a:cubicBezTo>
                  <a:cubicBezTo>
                    <a:pt x="7022" y="42"/>
                    <a:pt x="7030" y="84"/>
                    <a:pt x="7008" y="114"/>
                  </a:cubicBezTo>
                  <a:close/>
                  <a:moveTo>
                    <a:pt x="6473" y="878"/>
                  </a:moveTo>
                  <a:lnTo>
                    <a:pt x="6244" y="1206"/>
                  </a:lnTo>
                  <a:cubicBezTo>
                    <a:pt x="6223" y="1236"/>
                    <a:pt x="6181" y="1244"/>
                    <a:pt x="6151" y="1222"/>
                  </a:cubicBezTo>
                  <a:cubicBezTo>
                    <a:pt x="6121" y="1201"/>
                    <a:pt x="6113" y="1160"/>
                    <a:pt x="6135" y="1130"/>
                  </a:cubicBezTo>
                  <a:lnTo>
                    <a:pt x="6364" y="802"/>
                  </a:lnTo>
                  <a:cubicBezTo>
                    <a:pt x="6385" y="772"/>
                    <a:pt x="6427" y="764"/>
                    <a:pt x="6457" y="785"/>
                  </a:cubicBezTo>
                  <a:cubicBezTo>
                    <a:pt x="6487" y="807"/>
                    <a:pt x="6494" y="848"/>
                    <a:pt x="6473" y="878"/>
                  </a:cubicBezTo>
                  <a:close/>
                  <a:moveTo>
                    <a:pt x="5938" y="1643"/>
                  </a:moveTo>
                  <a:lnTo>
                    <a:pt x="5709" y="1971"/>
                  </a:lnTo>
                  <a:cubicBezTo>
                    <a:pt x="5687" y="2001"/>
                    <a:pt x="5646" y="2008"/>
                    <a:pt x="5616" y="1987"/>
                  </a:cubicBezTo>
                  <a:cubicBezTo>
                    <a:pt x="5586" y="1966"/>
                    <a:pt x="5578" y="1924"/>
                    <a:pt x="5599" y="1894"/>
                  </a:cubicBezTo>
                  <a:lnTo>
                    <a:pt x="5829" y="1566"/>
                  </a:lnTo>
                  <a:cubicBezTo>
                    <a:pt x="5850" y="1536"/>
                    <a:pt x="5891" y="1529"/>
                    <a:pt x="5922" y="1550"/>
                  </a:cubicBezTo>
                  <a:cubicBezTo>
                    <a:pt x="5952" y="1571"/>
                    <a:pt x="5959" y="1613"/>
                    <a:pt x="5938" y="1643"/>
                  </a:cubicBezTo>
                  <a:close/>
                  <a:moveTo>
                    <a:pt x="5403" y="2408"/>
                  </a:moveTo>
                  <a:lnTo>
                    <a:pt x="5173" y="2735"/>
                  </a:lnTo>
                  <a:cubicBezTo>
                    <a:pt x="5152" y="2765"/>
                    <a:pt x="5111" y="2773"/>
                    <a:pt x="5080" y="2752"/>
                  </a:cubicBezTo>
                  <a:cubicBezTo>
                    <a:pt x="5050" y="2731"/>
                    <a:pt x="5043" y="2689"/>
                    <a:pt x="5064" y="2659"/>
                  </a:cubicBezTo>
                  <a:lnTo>
                    <a:pt x="5293" y="2331"/>
                  </a:lnTo>
                  <a:cubicBezTo>
                    <a:pt x="5315" y="2301"/>
                    <a:pt x="5356" y="2294"/>
                    <a:pt x="5386" y="2315"/>
                  </a:cubicBezTo>
                  <a:cubicBezTo>
                    <a:pt x="5416" y="2336"/>
                    <a:pt x="5424" y="2377"/>
                    <a:pt x="5403" y="2408"/>
                  </a:cubicBezTo>
                  <a:close/>
                  <a:moveTo>
                    <a:pt x="4867" y="3172"/>
                  </a:moveTo>
                  <a:lnTo>
                    <a:pt x="4638" y="3500"/>
                  </a:lnTo>
                  <a:cubicBezTo>
                    <a:pt x="4617" y="3530"/>
                    <a:pt x="4575" y="3537"/>
                    <a:pt x="4545" y="3516"/>
                  </a:cubicBezTo>
                  <a:cubicBezTo>
                    <a:pt x="4515" y="3495"/>
                    <a:pt x="4508" y="3454"/>
                    <a:pt x="4529" y="3423"/>
                  </a:cubicBezTo>
                  <a:lnTo>
                    <a:pt x="4758" y="3096"/>
                  </a:lnTo>
                  <a:cubicBezTo>
                    <a:pt x="4779" y="3066"/>
                    <a:pt x="4821" y="3058"/>
                    <a:pt x="4851" y="3079"/>
                  </a:cubicBezTo>
                  <a:cubicBezTo>
                    <a:pt x="4881" y="3100"/>
                    <a:pt x="4889" y="3142"/>
                    <a:pt x="4867" y="3172"/>
                  </a:cubicBezTo>
                  <a:close/>
                  <a:moveTo>
                    <a:pt x="4332" y="3937"/>
                  </a:moveTo>
                  <a:lnTo>
                    <a:pt x="4103" y="4264"/>
                  </a:lnTo>
                  <a:cubicBezTo>
                    <a:pt x="4082" y="4295"/>
                    <a:pt x="4040" y="4302"/>
                    <a:pt x="4010" y="4281"/>
                  </a:cubicBezTo>
                  <a:cubicBezTo>
                    <a:pt x="3980" y="4260"/>
                    <a:pt x="3973" y="4218"/>
                    <a:pt x="3994" y="4188"/>
                  </a:cubicBezTo>
                  <a:lnTo>
                    <a:pt x="4223" y="3860"/>
                  </a:lnTo>
                  <a:cubicBezTo>
                    <a:pt x="4244" y="3830"/>
                    <a:pt x="4286" y="3823"/>
                    <a:pt x="4316" y="3844"/>
                  </a:cubicBezTo>
                  <a:cubicBezTo>
                    <a:pt x="4346" y="3865"/>
                    <a:pt x="4353" y="3907"/>
                    <a:pt x="4332" y="3937"/>
                  </a:cubicBezTo>
                  <a:close/>
                  <a:moveTo>
                    <a:pt x="3797" y="4701"/>
                  </a:moveTo>
                  <a:lnTo>
                    <a:pt x="3568" y="5029"/>
                  </a:lnTo>
                  <a:cubicBezTo>
                    <a:pt x="3547" y="5059"/>
                    <a:pt x="3505" y="5067"/>
                    <a:pt x="3475" y="5045"/>
                  </a:cubicBezTo>
                  <a:cubicBezTo>
                    <a:pt x="3445" y="5024"/>
                    <a:pt x="3437" y="4983"/>
                    <a:pt x="3458" y="4953"/>
                  </a:cubicBezTo>
                  <a:lnTo>
                    <a:pt x="3688" y="4625"/>
                  </a:lnTo>
                  <a:cubicBezTo>
                    <a:pt x="3709" y="4595"/>
                    <a:pt x="3750" y="4587"/>
                    <a:pt x="3781" y="4609"/>
                  </a:cubicBezTo>
                  <a:cubicBezTo>
                    <a:pt x="3811" y="4630"/>
                    <a:pt x="3818" y="4671"/>
                    <a:pt x="3797" y="4701"/>
                  </a:cubicBezTo>
                  <a:close/>
                  <a:moveTo>
                    <a:pt x="3262" y="5466"/>
                  </a:moveTo>
                  <a:lnTo>
                    <a:pt x="3032" y="5794"/>
                  </a:lnTo>
                  <a:cubicBezTo>
                    <a:pt x="3011" y="5824"/>
                    <a:pt x="2970" y="5831"/>
                    <a:pt x="2940" y="5810"/>
                  </a:cubicBezTo>
                  <a:cubicBezTo>
                    <a:pt x="2909" y="5789"/>
                    <a:pt x="2902" y="5747"/>
                    <a:pt x="2923" y="5717"/>
                  </a:cubicBezTo>
                  <a:lnTo>
                    <a:pt x="3153" y="5390"/>
                  </a:lnTo>
                  <a:cubicBezTo>
                    <a:pt x="3174" y="5359"/>
                    <a:pt x="3215" y="5352"/>
                    <a:pt x="3245" y="5373"/>
                  </a:cubicBezTo>
                  <a:cubicBezTo>
                    <a:pt x="3276" y="5394"/>
                    <a:pt x="3283" y="5436"/>
                    <a:pt x="3262" y="5466"/>
                  </a:cubicBezTo>
                  <a:close/>
                  <a:moveTo>
                    <a:pt x="2727" y="6231"/>
                  </a:moveTo>
                  <a:lnTo>
                    <a:pt x="2497" y="6558"/>
                  </a:lnTo>
                  <a:cubicBezTo>
                    <a:pt x="2476" y="6588"/>
                    <a:pt x="2434" y="6596"/>
                    <a:pt x="2404" y="6575"/>
                  </a:cubicBezTo>
                  <a:cubicBezTo>
                    <a:pt x="2374" y="6554"/>
                    <a:pt x="2367" y="6512"/>
                    <a:pt x="2388" y="6482"/>
                  </a:cubicBezTo>
                  <a:lnTo>
                    <a:pt x="2617" y="6154"/>
                  </a:lnTo>
                  <a:cubicBezTo>
                    <a:pt x="2638" y="6124"/>
                    <a:pt x="2680" y="6117"/>
                    <a:pt x="2710" y="6138"/>
                  </a:cubicBezTo>
                  <a:cubicBezTo>
                    <a:pt x="2740" y="6159"/>
                    <a:pt x="2748" y="6200"/>
                    <a:pt x="2727" y="6231"/>
                  </a:cubicBezTo>
                  <a:close/>
                  <a:moveTo>
                    <a:pt x="2191" y="6995"/>
                  </a:moveTo>
                  <a:lnTo>
                    <a:pt x="1962" y="7323"/>
                  </a:lnTo>
                  <a:cubicBezTo>
                    <a:pt x="1941" y="7353"/>
                    <a:pt x="1899" y="7360"/>
                    <a:pt x="1869" y="7339"/>
                  </a:cubicBezTo>
                  <a:cubicBezTo>
                    <a:pt x="1839" y="7318"/>
                    <a:pt x="1832" y="7277"/>
                    <a:pt x="1853" y="7246"/>
                  </a:cubicBezTo>
                  <a:lnTo>
                    <a:pt x="2082" y="6919"/>
                  </a:lnTo>
                  <a:cubicBezTo>
                    <a:pt x="2103" y="6889"/>
                    <a:pt x="2145" y="6881"/>
                    <a:pt x="2175" y="6902"/>
                  </a:cubicBezTo>
                  <a:cubicBezTo>
                    <a:pt x="2205" y="6924"/>
                    <a:pt x="2212" y="6965"/>
                    <a:pt x="2191" y="6995"/>
                  </a:cubicBezTo>
                  <a:close/>
                  <a:moveTo>
                    <a:pt x="1656" y="7760"/>
                  </a:moveTo>
                  <a:lnTo>
                    <a:pt x="1427" y="8088"/>
                  </a:lnTo>
                  <a:cubicBezTo>
                    <a:pt x="1406" y="8118"/>
                    <a:pt x="1364" y="8125"/>
                    <a:pt x="1334" y="8104"/>
                  </a:cubicBezTo>
                  <a:cubicBezTo>
                    <a:pt x="1304" y="8083"/>
                    <a:pt x="1296" y="8041"/>
                    <a:pt x="1317" y="8011"/>
                  </a:cubicBezTo>
                  <a:lnTo>
                    <a:pt x="1547" y="7683"/>
                  </a:lnTo>
                  <a:cubicBezTo>
                    <a:pt x="1568" y="7653"/>
                    <a:pt x="1610" y="7646"/>
                    <a:pt x="1640" y="7667"/>
                  </a:cubicBezTo>
                  <a:cubicBezTo>
                    <a:pt x="1670" y="7688"/>
                    <a:pt x="1677" y="7730"/>
                    <a:pt x="1656" y="7760"/>
                  </a:cubicBezTo>
                  <a:close/>
                  <a:moveTo>
                    <a:pt x="1121" y="8524"/>
                  </a:moveTo>
                  <a:lnTo>
                    <a:pt x="891" y="8852"/>
                  </a:lnTo>
                  <a:cubicBezTo>
                    <a:pt x="870" y="8882"/>
                    <a:pt x="829" y="8890"/>
                    <a:pt x="799" y="8869"/>
                  </a:cubicBezTo>
                  <a:cubicBezTo>
                    <a:pt x="768" y="8847"/>
                    <a:pt x="761" y="8806"/>
                    <a:pt x="782" y="8776"/>
                  </a:cubicBezTo>
                  <a:lnTo>
                    <a:pt x="1012" y="8448"/>
                  </a:lnTo>
                  <a:cubicBezTo>
                    <a:pt x="1033" y="8418"/>
                    <a:pt x="1074" y="8411"/>
                    <a:pt x="1104" y="8432"/>
                  </a:cubicBezTo>
                  <a:cubicBezTo>
                    <a:pt x="1135" y="8453"/>
                    <a:pt x="1142" y="8494"/>
                    <a:pt x="1121" y="8524"/>
                  </a:cubicBezTo>
                  <a:close/>
                  <a:moveTo>
                    <a:pt x="586" y="9289"/>
                  </a:moveTo>
                  <a:lnTo>
                    <a:pt x="437" y="9501"/>
                  </a:lnTo>
                  <a:cubicBezTo>
                    <a:pt x="416" y="9531"/>
                    <a:pt x="375" y="9538"/>
                    <a:pt x="345" y="9517"/>
                  </a:cubicBezTo>
                  <a:cubicBezTo>
                    <a:pt x="314" y="9496"/>
                    <a:pt x="307" y="9455"/>
                    <a:pt x="328" y="9424"/>
                  </a:cubicBezTo>
                  <a:lnTo>
                    <a:pt x="476" y="9213"/>
                  </a:lnTo>
                  <a:cubicBezTo>
                    <a:pt x="498" y="9182"/>
                    <a:pt x="539" y="9175"/>
                    <a:pt x="569" y="9196"/>
                  </a:cubicBezTo>
                  <a:cubicBezTo>
                    <a:pt x="599" y="9217"/>
                    <a:pt x="607" y="9259"/>
                    <a:pt x="586" y="9289"/>
                  </a:cubicBezTo>
                  <a:close/>
                  <a:moveTo>
                    <a:pt x="787" y="9583"/>
                  </a:moveTo>
                  <a:lnTo>
                    <a:pt x="0" y="10009"/>
                  </a:lnTo>
                  <a:lnTo>
                    <a:pt x="132" y="9124"/>
                  </a:lnTo>
                  <a:lnTo>
                    <a:pt x="787" y="9583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51" name="Freeform 27"/>
            <p:cNvSpPr>
              <a:spLocks noEditPoints="1"/>
            </p:cNvSpPr>
            <p:nvPr/>
          </p:nvSpPr>
          <p:spPr bwMode="auto">
            <a:xfrm>
              <a:off x="1909" y="1378"/>
              <a:ext cx="1324" cy="1035"/>
            </a:xfrm>
            <a:custGeom>
              <a:avLst/>
              <a:gdLst/>
              <a:ahLst/>
              <a:cxnLst>
                <a:cxn ang="0">
                  <a:pos x="324" y="259"/>
                </a:cxn>
                <a:cxn ang="0">
                  <a:pos x="8" y="13"/>
                </a:cxn>
                <a:cxn ang="0">
                  <a:pos x="753" y="562"/>
                </a:cxn>
                <a:cxn ang="0">
                  <a:pos x="446" y="386"/>
                </a:cxn>
                <a:cxn ang="0">
                  <a:pos x="911" y="685"/>
                </a:cxn>
                <a:cxn ang="0">
                  <a:pos x="1156" y="940"/>
                </a:cxn>
                <a:cxn ang="0">
                  <a:pos x="911" y="685"/>
                </a:cxn>
                <a:cxn ang="0">
                  <a:pos x="1625" y="1274"/>
                </a:cxn>
                <a:cxn ang="0">
                  <a:pos x="1310" y="1028"/>
                </a:cxn>
                <a:cxn ang="0">
                  <a:pos x="2054" y="1577"/>
                </a:cxn>
                <a:cxn ang="0">
                  <a:pos x="1748" y="1401"/>
                </a:cxn>
                <a:cxn ang="0">
                  <a:pos x="2212" y="1700"/>
                </a:cxn>
                <a:cxn ang="0">
                  <a:pos x="2457" y="1955"/>
                </a:cxn>
                <a:cxn ang="0">
                  <a:pos x="2212" y="1700"/>
                </a:cxn>
                <a:cxn ang="0">
                  <a:pos x="2926" y="2289"/>
                </a:cxn>
                <a:cxn ang="0">
                  <a:pos x="2611" y="2043"/>
                </a:cxn>
                <a:cxn ang="0">
                  <a:pos x="3355" y="2592"/>
                </a:cxn>
                <a:cxn ang="0">
                  <a:pos x="3049" y="2416"/>
                </a:cxn>
                <a:cxn ang="0">
                  <a:pos x="3513" y="2715"/>
                </a:cxn>
                <a:cxn ang="0">
                  <a:pos x="3758" y="2969"/>
                </a:cxn>
                <a:cxn ang="0">
                  <a:pos x="3513" y="2715"/>
                </a:cxn>
                <a:cxn ang="0">
                  <a:pos x="4227" y="3303"/>
                </a:cxn>
                <a:cxn ang="0">
                  <a:pos x="3912" y="3057"/>
                </a:cxn>
                <a:cxn ang="0">
                  <a:pos x="4657" y="3606"/>
                </a:cxn>
                <a:cxn ang="0">
                  <a:pos x="4350" y="3431"/>
                </a:cxn>
                <a:cxn ang="0">
                  <a:pos x="4814" y="3729"/>
                </a:cxn>
                <a:cxn ang="0">
                  <a:pos x="5059" y="3984"/>
                </a:cxn>
                <a:cxn ang="0">
                  <a:pos x="4814" y="3729"/>
                </a:cxn>
                <a:cxn ang="0">
                  <a:pos x="5528" y="4318"/>
                </a:cxn>
                <a:cxn ang="0">
                  <a:pos x="5213" y="4072"/>
                </a:cxn>
                <a:cxn ang="0">
                  <a:pos x="5958" y="4621"/>
                </a:cxn>
                <a:cxn ang="0">
                  <a:pos x="5651" y="4445"/>
                </a:cxn>
                <a:cxn ang="0">
                  <a:pos x="6115" y="4744"/>
                </a:cxn>
                <a:cxn ang="0">
                  <a:pos x="6361" y="4999"/>
                </a:cxn>
                <a:cxn ang="0">
                  <a:pos x="6115" y="4744"/>
                </a:cxn>
                <a:cxn ang="0">
                  <a:pos x="6829" y="5333"/>
                </a:cxn>
                <a:cxn ang="0">
                  <a:pos x="6514" y="5087"/>
                </a:cxn>
                <a:cxn ang="0">
                  <a:pos x="7259" y="5636"/>
                </a:cxn>
                <a:cxn ang="0">
                  <a:pos x="6952" y="5460"/>
                </a:cxn>
                <a:cxn ang="0">
                  <a:pos x="7416" y="5759"/>
                </a:cxn>
                <a:cxn ang="0">
                  <a:pos x="7662" y="6013"/>
                </a:cxn>
                <a:cxn ang="0">
                  <a:pos x="7416" y="5759"/>
                </a:cxn>
                <a:cxn ang="0">
                  <a:pos x="8130" y="6347"/>
                </a:cxn>
                <a:cxn ang="0">
                  <a:pos x="7815" y="6101"/>
                </a:cxn>
              </a:cxnLst>
              <a:rect l="0" t="0" r="r" b="b"/>
              <a:pathLst>
                <a:path w="8139" h="6360">
                  <a:moveTo>
                    <a:pt x="44" y="9"/>
                  </a:moveTo>
                  <a:lnTo>
                    <a:pt x="320" y="224"/>
                  </a:lnTo>
                  <a:cubicBezTo>
                    <a:pt x="330" y="232"/>
                    <a:pt x="332" y="248"/>
                    <a:pt x="324" y="259"/>
                  </a:cubicBezTo>
                  <a:cubicBezTo>
                    <a:pt x="315" y="270"/>
                    <a:pt x="300" y="272"/>
                    <a:pt x="289" y="263"/>
                  </a:cubicBezTo>
                  <a:lnTo>
                    <a:pt x="13" y="48"/>
                  </a:lnTo>
                  <a:cubicBezTo>
                    <a:pt x="2" y="40"/>
                    <a:pt x="0" y="24"/>
                    <a:pt x="8" y="13"/>
                  </a:cubicBezTo>
                  <a:cubicBezTo>
                    <a:pt x="17" y="2"/>
                    <a:pt x="33" y="0"/>
                    <a:pt x="44" y="9"/>
                  </a:cubicBezTo>
                  <a:close/>
                  <a:moveTo>
                    <a:pt x="477" y="347"/>
                  </a:moveTo>
                  <a:lnTo>
                    <a:pt x="753" y="562"/>
                  </a:lnTo>
                  <a:cubicBezTo>
                    <a:pt x="764" y="571"/>
                    <a:pt x="766" y="586"/>
                    <a:pt x="758" y="597"/>
                  </a:cubicBezTo>
                  <a:cubicBezTo>
                    <a:pt x="749" y="608"/>
                    <a:pt x="733" y="610"/>
                    <a:pt x="722" y="602"/>
                  </a:cubicBezTo>
                  <a:lnTo>
                    <a:pt x="446" y="386"/>
                  </a:lnTo>
                  <a:cubicBezTo>
                    <a:pt x="436" y="378"/>
                    <a:pt x="434" y="362"/>
                    <a:pt x="442" y="351"/>
                  </a:cubicBezTo>
                  <a:cubicBezTo>
                    <a:pt x="451" y="340"/>
                    <a:pt x="466" y="339"/>
                    <a:pt x="477" y="347"/>
                  </a:cubicBezTo>
                  <a:close/>
                  <a:moveTo>
                    <a:pt x="911" y="685"/>
                  </a:moveTo>
                  <a:lnTo>
                    <a:pt x="1187" y="900"/>
                  </a:lnTo>
                  <a:cubicBezTo>
                    <a:pt x="1198" y="909"/>
                    <a:pt x="1200" y="925"/>
                    <a:pt x="1191" y="936"/>
                  </a:cubicBezTo>
                  <a:cubicBezTo>
                    <a:pt x="1183" y="946"/>
                    <a:pt x="1167" y="948"/>
                    <a:pt x="1156" y="940"/>
                  </a:cubicBezTo>
                  <a:lnTo>
                    <a:pt x="880" y="725"/>
                  </a:lnTo>
                  <a:cubicBezTo>
                    <a:pt x="869" y="716"/>
                    <a:pt x="867" y="700"/>
                    <a:pt x="876" y="690"/>
                  </a:cubicBezTo>
                  <a:cubicBezTo>
                    <a:pt x="884" y="679"/>
                    <a:pt x="900" y="677"/>
                    <a:pt x="911" y="685"/>
                  </a:cubicBezTo>
                  <a:close/>
                  <a:moveTo>
                    <a:pt x="1345" y="1023"/>
                  </a:moveTo>
                  <a:lnTo>
                    <a:pt x="1621" y="1239"/>
                  </a:lnTo>
                  <a:cubicBezTo>
                    <a:pt x="1631" y="1247"/>
                    <a:pt x="1633" y="1263"/>
                    <a:pt x="1625" y="1274"/>
                  </a:cubicBezTo>
                  <a:cubicBezTo>
                    <a:pt x="1616" y="1285"/>
                    <a:pt x="1601" y="1287"/>
                    <a:pt x="1590" y="1278"/>
                  </a:cubicBezTo>
                  <a:lnTo>
                    <a:pt x="1314" y="1063"/>
                  </a:lnTo>
                  <a:cubicBezTo>
                    <a:pt x="1303" y="1054"/>
                    <a:pt x="1301" y="1039"/>
                    <a:pt x="1310" y="1028"/>
                  </a:cubicBezTo>
                  <a:cubicBezTo>
                    <a:pt x="1318" y="1017"/>
                    <a:pt x="1334" y="1015"/>
                    <a:pt x="1345" y="1023"/>
                  </a:cubicBezTo>
                  <a:close/>
                  <a:moveTo>
                    <a:pt x="1778" y="1362"/>
                  </a:moveTo>
                  <a:lnTo>
                    <a:pt x="2054" y="1577"/>
                  </a:lnTo>
                  <a:cubicBezTo>
                    <a:pt x="2065" y="1585"/>
                    <a:pt x="2067" y="1601"/>
                    <a:pt x="2059" y="1612"/>
                  </a:cubicBezTo>
                  <a:cubicBezTo>
                    <a:pt x="2050" y="1623"/>
                    <a:pt x="2034" y="1625"/>
                    <a:pt x="2024" y="1616"/>
                  </a:cubicBezTo>
                  <a:lnTo>
                    <a:pt x="1748" y="1401"/>
                  </a:lnTo>
                  <a:cubicBezTo>
                    <a:pt x="1737" y="1393"/>
                    <a:pt x="1735" y="1377"/>
                    <a:pt x="1743" y="1366"/>
                  </a:cubicBezTo>
                  <a:cubicBezTo>
                    <a:pt x="1752" y="1355"/>
                    <a:pt x="1767" y="1353"/>
                    <a:pt x="1778" y="1362"/>
                  </a:cubicBezTo>
                  <a:close/>
                  <a:moveTo>
                    <a:pt x="2212" y="1700"/>
                  </a:moveTo>
                  <a:lnTo>
                    <a:pt x="2488" y="1915"/>
                  </a:lnTo>
                  <a:cubicBezTo>
                    <a:pt x="2499" y="1924"/>
                    <a:pt x="2501" y="1939"/>
                    <a:pt x="2492" y="1950"/>
                  </a:cubicBezTo>
                  <a:cubicBezTo>
                    <a:pt x="2484" y="1961"/>
                    <a:pt x="2468" y="1963"/>
                    <a:pt x="2457" y="1955"/>
                  </a:cubicBezTo>
                  <a:lnTo>
                    <a:pt x="2181" y="1739"/>
                  </a:lnTo>
                  <a:cubicBezTo>
                    <a:pt x="2170" y="1731"/>
                    <a:pt x="2168" y="1715"/>
                    <a:pt x="2177" y="1704"/>
                  </a:cubicBezTo>
                  <a:cubicBezTo>
                    <a:pt x="2185" y="1693"/>
                    <a:pt x="2201" y="1691"/>
                    <a:pt x="2212" y="1700"/>
                  </a:cubicBezTo>
                  <a:close/>
                  <a:moveTo>
                    <a:pt x="2646" y="2038"/>
                  </a:moveTo>
                  <a:lnTo>
                    <a:pt x="2922" y="2253"/>
                  </a:lnTo>
                  <a:cubicBezTo>
                    <a:pt x="2933" y="2262"/>
                    <a:pt x="2935" y="2278"/>
                    <a:pt x="2926" y="2289"/>
                  </a:cubicBezTo>
                  <a:cubicBezTo>
                    <a:pt x="2918" y="2299"/>
                    <a:pt x="2902" y="2301"/>
                    <a:pt x="2891" y="2293"/>
                  </a:cubicBezTo>
                  <a:lnTo>
                    <a:pt x="2615" y="2078"/>
                  </a:lnTo>
                  <a:cubicBezTo>
                    <a:pt x="2604" y="2069"/>
                    <a:pt x="2602" y="2053"/>
                    <a:pt x="2611" y="2043"/>
                  </a:cubicBezTo>
                  <a:cubicBezTo>
                    <a:pt x="2619" y="2032"/>
                    <a:pt x="2635" y="2030"/>
                    <a:pt x="2646" y="2038"/>
                  </a:cubicBezTo>
                  <a:close/>
                  <a:moveTo>
                    <a:pt x="3079" y="2376"/>
                  </a:moveTo>
                  <a:lnTo>
                    <a:pt x="3355" y="2592"/>
                  </a:lnTo>
                  <a:cubicBezTo>
                    <a:pt x="3366" y="2600"/>
                    <a:pt x="3368" y="2616"/>
                    <a:pt x="3360" y="2627"/>
                  </a:cubicBezTo>
                  <a:cubicBezTo>
                    <a:pt x="3351" y="2638"/>
                    <a:pt x="3336" y="2640"/>
                    <a:pt x="3325" y="2631"/>
                  </a:cubicBezTo>
                  <a:lnTo>
                    <a:pt x="3049" y="2416"/>
                  </a:lnTo>
                  <a:cubicBezTo>
                    <a:pt x="3038" y="2407"/>
                    <a:pt x="3036" y="2392"/>
                    <a:pt x="3044" y="2381"/>
                  </a:cubicBezTo>
                  <a:cubicBezTo>
                    <a:pt x="3053" y="2370"/>
                    <a:pt x="3069" y="2368"/>
                    <a:pt x="3079" y="2376"/>
                  </a:cubicBezTo>
                  <a:close/>
                  <a:moveTo>
                    <a:pt x="3513" y="2715"/>
                  </a:moveTo>
                  <a:lnTo>
                    <a:pt x="3789" y="2930"/>
                  </a:lnTo>
                  <a:cubicBezTo>
                    <a:pt x="3800" y="2938"/>
                    <a:pt x="3802" y="2954"/>
                    <a:pt x="3793" y="2965"/>
                  </a:cubicBezTo>
                  <a:cubicBezTo>
                    <a:pt x="3785" y="2976"/>
                    <a:pt x="3769" y="2978"/>
                    <a:pt x="3758" y="2969"/>
                  </a:cubicBezTo>
                  <a:lnTo>
                    <a:pt x="3482" y="2754"/>
                  </a:lnTo>
                  <a:cubicBezTo>
                    <a:pt x="3471" y="2746"/>
                    <a:pt x="3470" y="2730"/>
                    <a:pt x="3478" y="2719"/>
                  </a:cubicBezTo>
                  <a:cubicBezTo>
                    <a:pt x="3487" y="2708"/>
                    <a:pt x="3502" y="2706"/>
                    <a:pt x="3513" y="2715"/>
                  </a:cubicBezTo>
                  <a:close/>
                  <a:moveTo>
                    <a:pt x="3947" y="3053"/>
                  </a:moveTo>
                  <a:lnTo>
                    <a:pt x="4223" y="3268"/>
                  </a:lnTo>
                  <a:cubicBezTo>
                    <a:pt x="4234" y="3277"/>
                    <a:pt x="4236" y="3292"/>
                    <a:pt x="4227" y="3303"/>
                  </a:cubicBezTo>
                  <a:cubicBezTo>
                    <a:pt x="4219" y="3314"/>
                    <a:pt x="4203" y="3316"/>
                    <a:pt x="4192" y="3308"/>
                  </a:cubicBezTo>
                  <a:lnTo>
                    <a:pt x="3916" y="3092"/>
                  </a:lnTo>
                  <a:cubicBezTo>
                    <a:pt x="3905" y="3084"/>
                    <a:pt x="3903" y="3068"/>
                    <a:pt x="3912" y="3057"/>
                  </a:cubicBezTo>
                  <a:cubicBezTo>
                    <a:pt x="3920" y="3046"/>
                    <a:pt x="3936" y="3044"/>
                    <a:pt x="3947" y="3053"/>
                  </a:cubicBezTo>
                  <a:close/>
                  <a:moveTo>
                    <a:pt x="4381" y="3391"/>
                  </a:moveTo>
                  <a:lnTo>
                    <a:pt x="4657" y="3606"/>
                  </a:lnTo>
                  <a:cubicBezTo>
                    <a:pt x="4667" y="3615"/>
                    <a:pt x="4669" y="3631"/>
                    <a:pt x="4661" y="3641"/>
                  </a:cubicBezTo>
                  <a:cubicBezTo>
                    <a:pt x="4652" y="3652"/>
                    <a:pt x="4637" y="3654"/>
                    <a:pt x="4626" y="3646"/>
                  </a:cubicBezTo>
                  <a:lnTo>
                    <a:pt x="4350" y="3431"/>
                  </a:lnTo>
                  <a:cubicBezTo>
                    <a:pt x="4339" y="3422"/>
                    <a:pt x="4337" y="3406"/>
                    <a:pt x="4345" y="3395"/>
                  </a:cubicBezTo>
                  <a:cubicBezTo>
                    <a:pt x="4354" y="3385"/>
                    <a:pt x="4370" y="3383"/>
                    <a:pt x="4381" y="3391"/>
                  </a:cubicBezTo>
                  <a:close/>
                  <a:moveTo>
                    <a:pt x="4814" y="3729"/>
                  </a:moveTo>
                  <a:lnTo>
                    <a:pt x="5090" y="3945"/>
                  </a:lnTo>
                  <a:cubicBezTo>
                    <a:pt x="5101" y="3953"/>
                    <a:pt x="5103" y="3969"/>
                    <a:pt x="5095" y="3980"/>
                  </a:cubicBezTo>
                  <a:cubicBezTo>
                    <a:pt x="5086" y="3991"/>
                    <a:pt x="5070" y="3993"/>
                    <a:pt x="5059" y="3984"/>
                  </a:cubicBezTo>
                  <a:lnTo>
                    <a:pt x="4783" y="3769"/>
                  </a:lnTo>
                  <a:cubicBezTo>
                    <a:pt x="4773" y="3760"/>
                    <a:pt x="4771" y="3745"/>
                    <a:pt x="4779" y="3734"/>
                  </a:cubicBezTo>
                  <a:cubicBezTo>
                    <a:pt x="4788" y="3723"/>
                    <a:pt x="4803" y="3721"/>
                    <a:pt x="4814" y="3729"/>
                  </a:cubicBezTo>
                  <a:close/>
                  <a:moveTo>
                    <a:pt x="5248" y="4068"/>
                  </a:moveTo>
                  <a:lnTo>
                    <a:pt x="5524" y="4283"/>
                  </a:lnTo>
                  <a:cubicBezTo>
                    <a:pt x="5535" y="4291"/>
                    <a:pt x="5537" y="4307"/>
                    <a:pt x="5528" y="4318"/>
                  </a:cubicBezTo>
                  <a:cubicBezTo>
                    <a:pt x="5520" y="4329"/>
                    <a:pt x="5504" y="4331"/>
                    <a:pt x="5493" y="4322"/>
                  </a:cubicBezTo>
                  <a:lnTo>
                    <a:pt x="5217" y="4107"/>
                  </a:lnTo>
                  <a:cubicBezTo>
                    <a:pt x="5206" y="4099"/>
                    <a:pt x="5204" y="4083"/>
                    <a:pt x="5213" y="4072"/>
                  </a:cubicBezTo>
                  <a:cubicBezTo>
                    <a:pt x="5221" y="4061"/>
                    <a:pt x="5237" y="4059"/>
                    <a:pt x="5248" y="4068"/>
                  </a:cubicBezTo>
                  <a:close/>
                  <a:moveTo>
                    <a:pt x="5682" y="4406"/>
                  </a:moveTo>
                  <a:lnTo>
                    <a:pt x="5958" y="4621"/>
                  </a:lnTo>
                  <a:cubicBezTo>
                    <a:pt x="5968" y="4630"/>
                    <a:pt x="5970" y="4645"/>
                    <a:pt x="5962" y="4656"/>
                  </a:cubicBezTo>
                  <a:cubicBezTo>
                    <a:pt x="5953" y="4667"/>
                    <a:pt x="5938" y="4669"/>
                    <a:pt x="5927" y="4660"/>
                  </a:cubicBezTo>
                  <a:lnTo>
                    <a:pt x="5651" y="4445"/>
                  </a:lnTo>
                  <a:cubicBezTo>
                    <a:pt x="5640" y="4437"/>
                    <a:pt x="5638" y="4421"/>
                    <a:pt x="5647" y="4410"/>
                  </a:cubicBezTo>
                  <a:cubicBezTo>
                    <a:pt x="5655" y="4399"/>
                    <a:pt x="5671" y="4397"/>
                    <a:pt x="5682" y="4406"/>
                  </a:cubicBezTo>
                  <a:close/>
                  <a:moveTo>
                    <a:pt x="6115" y="4744"/>
                  </a:moveTo>
                  <a:lnTo>
                    <a:pt x="6391" y="4959"/>
                  </a:lnTo>
                  <a:cubicBezTo>
                    <a:pt x="6402" y="4968"/>
                    <a:pt x="6404" y="4984"/>
                    <a:pt x="6396" y="4994"/>
                  </a:cubicBezTo>
                  <a:cubicBezTo>
                    <a:pt x="6387" y="5005"/>
                    <a:pt x="6371" y="5007"/>
                    <a:pt x="6361" y="4999"/>
                  </a:cubicBezTo>
                  <a:lnTo>
                    <a:pt x="6085" y="4783"/>
                  </a:lnTo>
                  <a:cubicBezTo>
                    <a:pt x="6074" y="4775"/>
                    <a:pt x="6072" y="4759"/>
                    <a:pt x="6080" y="4748"/>
                  </a:cubicBezTo>
                  <a:cubicBezTo>
                    <a:pt x="6089" y="4738"/>
                    <a:pt x="6104" y="4736"/>
                    <a:pt x="6115" y="4744"/>
                  </a:cubicBezTo>
                  <a:close/>
                  <a:moveTo>
                    <a:pt x="6549" y="5082"/>
                  </a:moveTo>
                  <a:lnTo>
                    <a:pt x="6825" y="5298"/>
                  </a:lnTo>
                  <a:cubicBezTo>
                    <a:pt x="6836" y="5306"/>
                    <a:pt x="6838" y="5322"/>
                    <a:pt x="6829" y="5333"/>
                  </a:cubicBezTo>
                  <a:cubicBezTo>
                    <a:pt x="6821" y="5344"/>
                    <a:pt x="6805" y="5345"/>
                    <a:pt x="6794" y="5337"/>
                  </a:cubicBezTo>
                  <a:lnTo>
                    <a:pt x="6518" y="5122"/>
                  </a:lnTo>
                  <a:cubicBezTo>
                    <a:pt x="6507" y="5113"/>
                    <a:pt x="6505" y="5098"/>
                    <a:pt x="6514" y="5087"/>
                  </a:cubicBezTo>
                  <a:cubicBezTo>
                    <a:pt x="6522" y="5076"/>
                    <a:pt x="6538" y="5074"/>
                    <a:pt x="6549" y="5082"/>
                  </a:cubicBezTo>
                  <a:close/>
                  <a:moveTo>
                    <a:pt x="6983" y="5421"/>
                  </a:moveTo>
                  <a:lnTo>
                    <a:pt x="7259" y="5636"/>
                  </a:lnTo>
                  <a:cubicBezTo>
                    <a:pt x="7270" y="5644"/>
                    <a:pt x="7272" y="5660"/>
                    <a:pt x="7263" y="5671"/>
                  </a:cubicBezTo>
                  <a:cubicBezTo>
                    <a:pt x="7255" y="5682"/>
                    <a:pt x="7239" y="5684"/>
                    <a:pt x="7228" y="5675"/>
                  </a:cubicBezTo>
                  <a:lnTo>
                    <a:pt x="6952" y="5460"/>
                  </a:lnTo>
                  <a:cubicBezTo>
                    <a:pt x="6941" y="5451"/>
                    <a:pt x="6939" y="5436"/>
                    <a:pt x="6948" y="5425"/>
                  </a:cubicBezTo>
                  <a:cubicBezTo>
                    <a:pt x="6956" y="5414"/>
                    <a:pt x="6972" y="5412"/>
                    <a:pt x="6983" y="5421"/>
                  </a:cubicBezTo>
                  <a:close/>
                  <a:moveTo>
                    <a:pt x="7416" y="5759"/>
                  </a:moveTo>
                  <a:lnTo>
                    <a:pt x="7692" y="5974"/>
                  </a:lnTo>
                  <a:cubicBezTo>
                    <a:pt x="7703" y="5983"/>
                    <a:pt x="7705" y="5998"/>
                    <a:pt x="7697" y="6009"/>
                  </a:cubicBezTo>
                  <a:cubicBezTo>
                    <a:pt x="7688" y="6020"/>
                    <a:pt x="7673" y="6022"/>
                    <a:pt x="7662" y="6013"/>
                  </a:cubicBezTo>
                  <a:lnTo>
                    <a:pt x="7386" y="5798"/>
                  </a:lnTo>
                  <a:cubicBezTo>
                    <a:pt x="7375" y="5790"/>
                    <a:pt x="7373" y="5774"/>
                    <a:pt x="7381" y="5763"/>
                  </a:cubicBezTo>
                  <a:cubicBezTo>
                    <a:pt x="7390" y="5752"/>
                    <a:pt x="7406" y="5750"/>
                    <a:pt x="7416" y="5759"/>
                  </a:cubicBezTo>
                  <a:close/>
                  <a:moveTo>
                    <a:pt x="7850" y="6097"/>
                  </a:moveTo>
                  <a:lnTo>
                    <a:pt x="8126" y="6312"/>
                  </a:lnTo>
                  <a:cubicBezTo>
                    <a:pt x="8137" y="6321"/>
                    <a:pt x="8139" y="6336"/>
                    <a:pt x="8130" y="6347"/>
                  </a:cubicBezTo>
                  <a:cubicBezTo>
                    <a:pt x="8122" y="6358"/>
                    <a:pt x="8106" y="6360"/>
                    <a:pt x="8095" y="6352"/>
                  </a:cubicBezTo>
                  <a:lnTo>
                    <a:pt x="7819" y="6136"/>
                  </a:lnTo>
                  <a:cubicBezTo>
                    <a:pt x="7808" y="6128"/>
                    <a:pt x="7807" y="6112"/>
                    <a:pt x="7815" y="6101"/>
                  </a:cubicBezTo>
                  <a:cubicBezTo>
                    <a:pt x="7824" y="6090"/>
                    <a:pt x="7839" y="6089"/>
                    <a:pt x="7850" y="6097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2588" y="1714"/>
              <a:ext cx="1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3" name="Rectangle 29"/>
            <p:cNvSpPr>
              <a:spLocks noChangeArrowheads="1"/>
            </p:cNvSpPr>
            <p:nvPr/>
          </p:nvSpPr>
          <p:spPr bwMode="auto">
            <a:xfrm>
              <a:off x="2667" y="1714"/>
              <a:ext cx="7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4" name="Rectangle 30"/>
            <p:cNvSpPr>
              <a:spLocks noChangeArrowheads="1"/>
            </p:cNvSpPr>
            <p:nvPr/>
          </p:nvSpPr>
          <p:spPr bwMode="auto">
            <a:xfrm>
              <a:off x="1849" y="2822"/>
              <a:ext cx="12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5" name="Rectangle 31"/>
            <p:cNvSpPr>
              <a:spLocks noChangeArrowheads="1"/>
            </p:cNvSpPr>
            <p:nvPr/>
          </p:nvSpPr>
          <p:spPr bwMode="auto">
            <a:xfrm>
              <a:off x="1922" y="2822"/>
              <a:ext cx="7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059" name="Group 35"/>
            <p:cNvGrpSpPr>
              <a:grpSpLocks/>
            </p:cNvGrpSpPr>
            <p:nvPr/>
          </p:nvGrpSpPr>
          <p:grpSpPr bwMode="auto">
            <a:xfrm>
              <a:off x="2847" y="3132"/>
              <a:ext cx="1723" cy="212"/>
              <a:chOff x="2847" y="3132"/>
              <a:chExt cx="1723" cy="212"/>
            </a:xfrm>
          </p:grpSpPr>
          <p:sp>
            <p:nvSpPr>
              <p:cNvPr id="1056" name="Rectangle 32"/>
              <p:cNvSpPr>
                <a:spLocks noChangeArrowheads="1"/>
              </p:cNvSpPr>
              <p:nvPr/>
            </p:nvSpPr>
            <p:spPr bwMode="auto">
              <a:xfrm>
                <a:off x="3646" y="3132"/>
                <a:ext cx="924" cy="21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AU" sz="1400" dirty="0" err="1" smtClean="0">
                    <a:latin typeface="Times New Roman" pitchFamily="18" charset="0"/>
                    <a:cs typeface="Times New Roman" pitchFamily="18" charset="0"/>
                  </a:rPr>
                  <a:t>Isocost</a:t>
                </a:r>
                <a:r>
                  <a:rPr lang="en-AU" sz="1400" dirty="0" smtClean="0">
                    <a:latin typeface="Times New Roman" pitchFamily="18" charset="0"/>
                    <a:cs typeface="Times New Roman" pitchFamily="18" charset="0"/>
                  </a:rPr>
                  <a:t> line</a:t>
                </a:r>
                <a:endParaRPr lang="en-AU" sz="1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57" name="Line 33"/>
              <p:cNvSpPr>
                <a:spLocks noChangeShapeType="1"/>
              </p:cNvSpPr>
              <p:nvPr/>
            </p:nvSpPr>
            <p:spPr bwMode="auto">
              <a:xfrm flipV="1">
                <a:off x="2847" y="3230"/>
                <a:ext cx="734" cy="69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058" name="Line 34"/>
              <p:cNvSpPr>
                <a:spLocks noChangeShapeType="1"/>
              </p:cNvSpPr>
              <p:nvPr/>
            </p:nvSpPr>
            <p:spPr bwMode="auto">
              <a:xfrm>
                <a:off x="3581" y="3132"/>
                <a:ext cx="1" cy="212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sp>
          <p:nvSpPr>
            <p:cNvPr id="1063" name="Rectangle 39"/>
            <p:cNvSpPr>
              <a:spLocks noChangeArrowheads="1"/>
            </p:cNvSpPr>
            <p:nvPr/>
          </p:nvSpPr>
          <p:spPr bwMode="auto">
            <a:xfrm>
              <a:off x="4232" y="3176"/>
              <a:ext cx="7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4" name="Rectangle 40"/>
            <p:cNvSpPr>
              <a:spLocks noChangeArrowheads="1"/>
            </p:cNvSpPr>
            <p:nvPr/>
          </p:nvSpPr>
          <p:spPr bwMode="auto">
            <a:xfrm>
              <a:off x="4241" y="3158"/>
              <a:ext cx="139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C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" name="Rectangle 41"/>
            <p:cNvSpPr>
              <a:spLocks noChangeArrowheads="1"/>
            </p:cNvSpPr>
            <p:nvPr/>
          </p:nvSpPr>
          <p:spPr bwMode="auto">
            <a:xfrm>
              <a:off x="4331" y="3229"/>
              <a:ext cx="65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6" name="Rectangle 42"/>
            <p:cNvSpPr>
              <a:spLocks noChangeArrowheads="1"/>
            </p:cNvSpPr>
            <p:nvPr/>
          </p:nvSpPr>
          <p:spPr bwMode="auto">
            <a:xfrm>
              <a:off x="4368" y="3176"/>
              <a:ext cx="7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070" name="Group 46"/>
            <p:cNvGrpSpPr>
              <a:grpSpLocks/>
            </p:cNvGrpSpPr>
            <p:nvPr/>
          </p:nvGrpSpPr>
          <p:grpSpPr bwMode="auto">
            <a:xfrm>
              <a:off x="2707" y="2229"/>
              <a:ext cx="2477" cy="760"/>
              <a:chOff x="2707" y="2229"/>
              <a:chExt cx="2477" cy="760"/>
            </a:xfrm>
          </p:grpSpPr>
          <p:sp>
            <p:nvSpPr>
              <p:cNvPr id="1067" name="Rectangle 43"/>
              <p:cNvSpPr>
                <a:spLocks noChangeArrowheads="1"/>
              </p:cNvSpPr>
              <p:nvPr/>
            </p:nvSpPr>
            <p:spPr bwMode="auto">
              <a:xfrm>
                <a:off x="3898" y="2229"/>
                <a:ext cx="1286" cy="49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068" name="Line 44"/>
              <p:cNvSpPr>
                <a:spLocks noChangeShapeType="1"/>
              </p:cNvSpPr>
              <p:nvPr/>
            </p:nvSpPr>
            <p:spPr bwMode="auto">
              <a:xfrm flipV="1">
                <a:off x="2707" y="2327"/>
                <a:ext cx="1126" cy="662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069" name="Line 45"/>
              <p:cNvSpPr>
                <a:spLocks noChangeShapeType="1"/>
              </p:cNvSpPr>
              <p:nvPr/>
            </p:nvSpPr>
            <p:spPr bwMode="auto">
              <a:xfrm>
                <a:off x="3833" y="2229"/>
                <a:ext cx="1" cy="49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sp>
          <p:nvSpPr>
            <p:cNvPr id="1071" name="Rectangle 47"/>
            <p:cNvSpPr>
              <a:spLocks noChangeArrowheads="1"/>
            </p:cNvSpPr>
            <p:nvPr/>
          </p:nvSpPr>
          <p:spPr bwMode="auto">
            <a:xfrm>
              <a:off x="3981" y="2272"/>
              <a:ext cx="11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2" name="Rectangle 48"/>
            <p:cNvSpPr>
              <a:spLocks noChangeArrowheads="1"/>
            </p:cNvSpPr>
            <p:nvPr/>
          </p:nvSpPr>
          <p:spPr bwMode="auto">
            <a:xfrm>
              <a:off x="4046" y="2272"/>
              <a:ext cx="109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ocus of minimum input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3" name="Rectangle 49"/>
            <p:cNvSpPr>
              <a:spLocks noChangeArrowheads="1"/>
            </p:cNvSpPr>
            <p:nvPr/>
          </p:nvSpPr>
          <p:spPr bwMode="auto">
            <a:xfrm>
              <a:off x="5063" y="2272"/>
              <a:ext cx="8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4" name="Rectangle 50"/>
            <p:cNvSpPr>
              <a:spLocks noChangeArrowheads="1"/>
            </p:cNvSpPr>
            <p:nvPr/>
          </p:nvSpPr>
          <p:spPr bwMode="auto">
            <a:xfrm>
              <a:off x="3981" y="2397"/>
              <a:ext cx="102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use points to produce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5" name="Rectangle 51"/>
            <p:cNvSpPr>
              <a:spLocks noChangeArrowheads="1"/>
            </p:cNvSpPr>
            <p:nvPr/>
          </p:nvSpPr>
          <p:spPr bwMode="auto">
            <a:xfrm>
              <a:off x="3981" y="2525"/>
              <a:ext cx="71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given output Q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6" name="Rectangle 52"/>
            <p:cNvSpPr>
              <a:spLocks noChangeArrowheads="1"/>
            </p:cNvSpPr>
            <p:nvPr/>
          </p:nvSpPr>
          <p:spPr bwMode="auto">
            <a:xfrm>
              <a:off x="4631" y="2578"/>
              <a:ext cx="65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7" name="Rectangle 53"/>
            <p:cNvSpPr>
              <a:spLocks noChangeArrowheads="1"/>
            </p:cNvSpPr>
            <p:nvPr/>
          </p:nvSpPr>
          <p:spPr bwMode="auto">
            <a:xfrm>
              <a:off x="4666" y="2525"/>
              <a:ext cx="7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8" name="Rectangle 54"/>
            <p:cNvSpPr>
              <a:spLocks noChangeArrowheads="1"/>
            </p:cNvSpPr>
            <p:nvPr/>
          </p:nvSpPr>
          <p:spPr bwMode="auto">
            <a:xfrm>
              <a:off x="4694" y="2525"/>
              <a:ext cx="7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9" name="Rectangle 55"/>
            <p:cNvSpPr>
              <a:spLocks noChangeArrowheads="1"/>
            </p:cNvSpPr>
            <p:nvPr/>
          </p:nvSpPr>
          <p:spPr bwMode="auto">
            <a:xfrm>
              <a:off x="1741" y="2387"/>
              <a:ext cx="1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80" name="Rectangle 56"/>
            <p:cNvSpPr>
              <a:spLocks noChangeArrowheads="1"/>
            </p:cNvSpPr>
            <p:nvPr/>
          </p:nvSpPr>
          <p:spPr bwMode="auto">
            <a:xfrm>
              <a:off x="1819" y="2387"/>
              <a:ext cx="8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’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81" name="Rectangle 57"/>
            <p:cNvSpPr>
              <a:spLocks noChangeArrowheads="1"/>
            </p:cNvSpPr>
            <p:nvPr/>
          </p:nvSpPr>
          <p:spPr bwMode="auto">
            <a:xfrm>
              <a:off x="1856" y="2387"/>
              <a:ext cx="7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084" name="Group 60"/>
            <p:cNvGrpSpPr>
              <a:grpSpLocks/>
            </p:cNvGrpSpPr>
            <p:nvPr/>
          </p:nvGrpSpPr>
          <p:grpSpPr bwMode="auto">
            <a:xfrm>
              <a:off x="1744" y="2545"/>
              <a:ext cx="43" cy="42"/>
              <a:chOff x="1744" y="2545"/>
              <a:chExt cx="43" cy="42"/>
            </a:xfrm>
          </p:grpSpPr>
          <p:sp>
            <p:nvSpPr>
              <p:cNvPr id="1082" name="Oval 58"/>
              <p:cNvSpPr>
                <a:spLocks noChangeArrowheads="1"/>
              </p:cNvSpPr>
              <p:nvPr/>
            </p:nvSpPr>
            <p:spPr bwMode="auto">
              <a:xfrm>
                <a:off x="1744" y="2545"/>
                <a:ext cx="43" cy="42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083" name="Oval 59"/>
              <p:cNvSpPr>
                <a:spLocks noChangeArrowheads="1"/>
              </p:cNvSpPr>
              <p:nvPr/>
            </p:nvSpPr>
            <p:spPr bwMode="auto">
              <a:xfrm>
                <a:off x="1744" y="2545"/>
                <a:ext cx="43" cy="42"/>
              </a:xfrm>
              <a:prstGeom prst="ellips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sp>
          <p:nvSpPr>
            <p:cNvPr id="1085" name="Freeform 61"/>
            <p:cNvSpPr>
              <a:spLocks/>
            </p:cNvSpPr>
            <p:nvPr/>
          </p:nvSpPr>
          <p:spPr bwMode="auto">
            <a:xfrm>
              <a:off x="1452" y="1853"/>
              <a:ext cx="1236" cy="1151"/>
            </a:xfrm>
            <a:custGeom>
              <a:avLst/>
              <a:gdLst/>
              <a:ahLst/>
              <a:cxnLst>
                <a:cxn ang="0">
                  <a:pos x="1236" y="1151"/>
                </a:cxn>
                <a:cxn ang="0">
                  <a:pos x="838" y="1076"/>
                </a:cxn>
                <a:cxn ang="0">
                  <a:pos x="145" y="0"/>
                </a:cxn>
              </a:cxnLst>
              <a:rect l="0" t="0" r="r" b="b"/>
              <a:pathLst>
                <a:path w="1236" h="1151">
                  <a:moveTo>
                    <a:pt x="1236" y="1151"/>
                  </a:moveTo>
                  <a:cubicBezTo>
                    <a:pt x="1103" y="1148"/>
                    <a:pt x="968" y="1122"/>
                    <a:pt x="838" y="1076"/>
                  </a:cubicBezTo>
                  <a:cubicBezTo>
                    <a:pt x="311" y="888"/>
                    <a:pt x="0" y="407"/>
                    <a:pt x="14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grpSp>
          <p:nvGrpSpPr>
            <p:cNvPr id="1088" name="Group 64"/>
            <p:cNvGrpSpPr>
              <a:grpSpLocks/>
            </p:cNvGrpSpPr>
            <p:nvPr/>
          </p:nvGrpSpPr>
          <p:grpSpPr bwMode="auto">
            <a:xfrm>
              <a:off x="1692" y="2594"/>
              <a:ext cx="43" cy="43"/>
              <a:chOff x="1692" y="2594"/>
              <a:chExt cx="43" cy="43"/>
            </a:xfrm>
          </p:grpSpPr>
          <p:sp>
            <p:nvSpPr>
              <p:cNvPr id="1086" name="Oval 62"/>
              <p:cNvSpPr>
                <a:spLocks noChangeArrowheads="1"/>
              </p:cNvSpPr>
              <p:nvPr/>
            </p:nvSpPr>
            <p:spPr bwMode="auto">
              <a:xfrm>
                <a:off x="1692" y="2594"/>
                <a:ext cx="43" cy="43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087" name="Oval 63"/>
              <p:cNvSpPr>
                <a:spLocks noChangeArrowheads="1"/>
              </p:cNvSpPr>
              <p:nvPr/>
            </p:nvSpPr>
            <p:spPr bwMode="auto">
              <a:xfrm>
                <a:off x="1692" y="2594"/>
                <a:ext cx="43" cy="43"/>
              </a:xfrm>
              <a:prstGeom prst="ellips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sp>
          <p:nvSpPr>
            <p:cNvPr id="1089" name="Rectangle 65"/>
            <p:cNvSpPr>
              <a:spLocks noChangeArrowheads="1"/>
            </p:cNvSpPr>
            <p:nvPr/>
          </p:nvSpPr>
          <p:spPr bwMode="auto">
            <a:xfrm>
              <a:off x="1617" y="2710"/>
              <a:ext cx="1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90" name="Rectangle 66"/>
            <p:cNvSpPr>
              <a:spLocks noChangeArrowheads="1"/>
            </p:cNvSpPr>
            <p:nvPr/>
          </p:nvSpPr>
          <p:spPr bwMode="auto">
            <a:xfrm>
              <a:off x="1694" y="2710"/>
              <a:ext cx="9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”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91" name="Rectangle 67"/>
            <p:cNvSpPr>
              <a:spLocks noChangeArrowheads="1"/>
            </p:cNvSpPr>
            <p:nvPr/>
          </p:nvSpPr>
          <p:spPr bwMode="auto">
            <a:xfrm>
              <a:off x="1744" y="2710"/>
              <a:ext cx="7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095" name="Group 71"/>
            <p:cNvGrpSpPr>
              <a:grpSpLocks/>
            </p:cNvGrpSpPr>
            <p:nvPr/>
          </p:nvGrpSpPr>
          <p:grpSpPr bwMode="auto">
            <a:xfrm>
              <a:off x="3039" y="1528"/>
              <a:ext cx="1709" cy="665"/>
              <a:chOff x="3039" y="1528"/>
              <a:chExt cx="1709" cy="665"/>
            </a:xfrm>
          </p:grpSpPr>
          <p:sp>
            <p:nvSpPr>
              <p:cNvPr id="1092" name="Rectangle 68"/>
              <p:cNvSpPr>
                <a:spLocks noChangeArrowheads="1"/>
              </p:cNvSpPr>
              <p:nvPr/>
            </p:nvSpPr>
            <p:spPr bwMode="auto">
              <a:xfrm>
                <a:off x="3824" y="1528"/>
                <a:ext cx="924" cy="21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AU" sz="1400" dirty="0" err="1" smtClean="0">
                    <a:latin typeface="Times New Roman" pitchFamily="18" charset="0"/>
                    <a:cs typeface="Times New Roman" pitchFamily="18" charset="0"/>
                  </a:rPr>
                  <a:t>Isocost</a:t>
                </a:r>
                <a:r>
                  <a:rPr lang="en-AU" sz="1400" dirty="0" smtClean="0">
                    <a:latin typeface="Times New Roman" pitchFamily="18" charset="0"/>
                    <a:cs typeface="Times New Roman" pitchFamily="18" charset="0"/>
                  </a:rPr>
                  <a:t> line</a:t>
                </a:r>
                <a:endParaRPr lang="en-AU" sz="1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93" name="Line 69"/>
              <p:cNvSpPr>
                <a:spLocks noChangeShapeType="1"/>
              </p:cNvSpPr>
              <p:nvPr/>
            </p:nvSpPr>
            <p:spPr bwMode="auto">
              <a:xfrm flipV="1">
                <a:off x="3039" y="1626"/>
                <a:ext cx="720" cy="567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094" name="Line 70"/>
              <p:cNvSpPr>
                <a:spLocks noChangeShapeType="1"/>
              </p:cNvSpPr>
              <p:nvPr/>
            </p:nvSpPr>
            <p:spPr bwMode="auto">
              <a:xfrm>
                <a:off x="3759" y="1528"/>
                <a:ext cx="1" cy="212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sp>
          <p:nvSpPr>
            <p:cNvPr id="1097" name="Rectangle 73"/>
            <p:cNvSpPr>
              <a:spLocks noChangeArrowheads="1"/>
            </p:cNvSpPr>
            <p:nvPr/>
          </p:nvSpPr>
          <p:spPr bwMode="auto">
            <a:xfrm>
              <a:off x="4219" y="1572"/>
              <a:ext cx="7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99" name="Rectangle 75"/>
            <p:cNvSpPr>
              <a:spLocks noChangeArrowheads="1"/>
            </p:cNvSpPr>
            <p:nvPr/>
          </p:nvSpPr>
          <p:spPr bwMode="auto">
            <a:xfrm>
              <a:off x="4409" y="1572"/>
              <a:ext cx="7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00" name="Rectangle 76"/>
            <p:cNvSpPr>
              <a:spLocks noChangeArrowheads="1"/>
            </p:cNvSpPr>
            <p:nvPr/>
          </p:nvSpPr>
          <p:spPr bwMode="auto">
            <a:xfrm>
              <a:off x="4422" y="1570"/>
              <a:ext cx="12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C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01" name="Rectangle 77"/>
            <p:cNvSpPr>
              <a:spLocks noChangeArrowheads="1"/>
            </p:cNvSpPr>
            <p:nvPr/>
          </p:nvSpPr>
          <p:spPr bwMode="auto">
            <a:xfrm>
              <a:off x="4508" y="1625"/>
              <a:ext cx="65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02" name="Rectangle 78"/>
            <p:cNvSpPr>
              <a:spLocks noChangeArrowheads="1"/>
            </p:cNvSpPr>
            <p:nvPr/>
          </p:nvSpPr>
          <p:spPr bwMode="auto">
            <a:xfrm>
              <a:off x="4545" y="1572"/>
              <a:ext cx="7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03" name="Freeform 79"/>
            <p:cNvSpPr>
              <a:spLocks noEditPoints="1"/>
            </p:cNvSpPr>
            <p:nvPr/>
          </p:nvSpPr>
          <p:spPr bwMode="auto">
            <a:xfrm>
              <a:off x="887" y="3153"/>
              <a:ext cx="8" cy="195"/>
            </a:xfrm>
            <a:custGeom>
              <a:avLst/>
              <a:gdLst/>
              <a:ahLst/>
              <a:cxnLst>
                <a:cxn ang="0">
                  <a:pos x="100" y="50"/>
                </a:cxn>
                <a:cxn ang="0">
                  <a:pos x="100" y="350"/>
                </a:cxn>
                <a:cxn ang="0">
                  <a:pos x="50" y="400"/>
                </a:cxn>
                <a:cxn ang="0">
                  <a:pos x="0" y="350"/>
                </a:cxn>
                <a:cxn ang="0">
                  <a:pos x="0" y="50"/>
                </a:cxn>
                <a:cxn ang="0">
                  <a:pos x="50" y="0"/>
                </a:cxn>
                <a:cxn ang="0">
                  <a:pos x="100" y="50"/>
                </a:cxn>
                <a:cxn ang="0">
                  <a:pos x="100" y="750"/>
                </a:cxn>
                <a:cxn ang="0">
                  <a:pos x="100" y="1050"/>
                </a:cxn>
                <a:cxn ang="0">
                  <a:pos x="50" y="1100"/>
                </a:cxn>
                <a:cxn ang="0">
                  <a:pos x="0" y="1050"/>
                </a:cxn>
                <a:cxn ang="0">
                  <a:pos x="0" y="750"/>
                </a:cxn>
                <a:cxn ang="0">
                  <a:pos x="50" y="700"/>
                </a:cxn>
                <a:cxn ang="0">
                  <a:pos x="100" y="750"/>
                </a:cxn>
                <a:cxn ang="0">
                  <a:pos x="100" y="1450"/>
                </a:cxn>
                <a:cxn ang="0">
                  <a:pos x="100" y="1750"/>
                </a:cxn>
                <a:cxn ang="0">
                  <a:pos x="50" y="1800"/>
                </a:cxn>
                <a:cxn ang="0">
                  <a:pos x="0" y="1750"/>
                </a:cxn>
                <a:cxn ang="0">
                  <a:pos x="0" y="1450"/>
                </a:cxn>
                <a:cxn ang="0">
                  <a:pos x="50" y="1400"/>
                </a:cxn>
                <a:cxn ang="0">
                  <a:pos x="100" y="1450"/>
                </a:cxn>
                <a:cxn ang="0">
                  <a:pos x="100" y="2150"/>
                </a:cxn>
                <a:cxn ang="0">
                  <a:pos x="100" y="2350"/>
                </a:cxn>
                <a:cxn ang="0">
                  <a:pos x="50" y="2400"/>
                </a:cxn>
                <a:cxn ang="0">
                  <a:pos x="0" y="2350"/>
                </a:cxn>
                <a:cxn ang="0">
                  <a:pos x="0" y="2150"/>
                </a:cxn>
                <a:cxn ang="0">
                  <a:pos x="50" y="2100"/>
                </a:cxn>
                <a:cxn ang="0">
                  <a:pos x="100" y="2150"/>
                </a:cxn>
              </a:cxnLst>
              <a:rect l="0" t="0" r="r" b="b"/>
              <a:pathLst>
                <a:path w="100" h="2400">
                  <a:moveTo>
                    <a:pt x="100" y="50"/>
                  </a:moveTo>
                  <a:lnTo>
                    <a:pt x="100" y="350"/>
                  </a:lnTo>
                  <a:cubicBezTo>
                    <a:pt x="100" y="378"/>
                    <a:pt x="78" y="400"/>
                    <a:pt x="50" y="400"/>
                  </a:cubicBezTo>
                  <a:cubicBezTo>
                    <a:pt x="23" y="400"/>
                    <a:pt x="0" y="378"/>
                    <a:pt x="0" y="350"/>
                  </a:cubicBezTo>
                  <a:lnTo>
                    <a:pt x="0" y="50"/>
                  </a:lnTo>
                  <a:cubicBezTo>
                    <a:pt x="0" y="23"/>
                    <a:pt x="23" y="0"/>
                    <a:pt x="50" y="0"/>
                  </a:cubicBezTo>
                  <a:cubicBezTo>
                    <a:pt x="78" y="0"/>
                    <a:pt x="100" y="23"/>
                    <a:pt x="100" y="50"/>
                  </a:cubicBezTo>
                  <a:close/>
                  <a:moveTo>
                    <a:pt x="100" y="750"/>
                  </a:moveTo>
                  <a:lnTo>
                    <a:pt x="100" y="1050"/>
                  </a:lnTo>
                  <a:cubicBezTo>
                    <a:pt x="100" y="1078"/>
                    <a:pt x="78" y="1100"/>
                    <a:pt x="50" y="1100"/>
                  </a:cubicBezTo>
                  <a:cubicBezTo>
                    <a:pt x="23" y="1100"/>
                    <a:pt x="0" y="1078"/>
                    <a:pt x="0" y="1050"/>
                  </a:cubicBezTo>
                  <a:lnTo>
                    <a:pt x="0" y="750"/>
                  </a:lnTo>
                  <a:cubicBezTo>
                    <a:pt x="0" y="723"/>
                    <a:pt x="23" y="700"/>
                    <a:pt x="50" y="700"/>
                  </a:cubicBezTo>
                  <a:cubicBezTo>
                    <a:pt x="78" y="700"/>
                    <a:pt x="100" y="723"/>
                    <a:pt x="100" y="750"/>
                  </a:cubicBezTo>
                  <a:close/>
                  <a:moveTo>
                    <a:pt x="100" y="1450"/>
                  </a:moveTo>
                  <a:lnTo>
                    <a:pt x="100" y="1750"/>
                  </a:lnTo>
                  <a:cubicBezTo>
                    <a:pt x="100" y="1778"/>
                    <a:pt x="78" y="1800"/>
                    <a:pt x="50" y="1800"/>
                  </a:cubicBezTo>
                  <a:cubicBezTo>
                    <a:pt x="23" y="1800"/>
                    <a:pt x="0" y="1778"/>
                    <a:pt x="0" y="1750"/>
                  </a:cubicBezTo>
                  <a:lnTo>
                    <a:pt x="0" y="1450"/>
                  </a:lnTo>
                  <a:cubicBezTo>
                    <a:pt x="0" y="1423"/>
                    <a:pt x="23" y="1400"/>
                    <a:pt x="50" y="1400"/>
                  </a:cubicBezTo>
                  <a:cubicBezTo>
                    <a:pt x="78" y="1400"/>
                    <a:pt x="100" y="1423"/>
                    <a:pt x="100" y="1450"/>
                  </a:cubicBezTo>
                  <a:close/>
                  <a:moveTo>
                    <a:pt x="100" y="2150"/>
                  </a:moveTo>
                  <a:lnTo>
                    <a:pt x="100" y="2350"/>
                  </a:lnTo>
                  <a:cubicBezTo>
                    <a:pt x="100" y="2378"/>
                    <a:pt x="78" y="2400"/>
                    <a:pt x="50" y="2400"/>
                  </a:cubicBezTo>
                  <a:cubicBezTo>
                    <a:pt x="23" y="2400"/>
                    <a:pt x="0" y="2378"/>
                    <a:pt x="0" y="2350"/>
                  </a:cubicBezTo>
                  <a:lnTo>
                    <a:pt x="0" y="2150"/>
                  </a:lnTo>
                  <a:cubicBezTo>
                    <a:pt x="0" y="2123"/>
                    <a:pt x="23" y="2100"/>
                    <a:pt x="50" y="2100"/>
                  </a:cubicBezTo>
                  <a:cubicBezTo>
                    <a:pt x="78" y="2100"/>
                    <a:pt x="100" y="2123"/>
                    <a:pt x="100" y="2150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04" name="Freeform 80"/>
            <p:cNvSpPr>
              <a:spLocks noEditPoints="1"/>
            </p:cNvSpPr>
            <p:nvPr/>
          </p:nvSpPr>
          <p:spPr bwMode="auto">
            <a:xfrm>
              <a:off x="917" y="3364"/>
              <a:ext cx="260" cy="8"/>
            </a:xfrm>
            <a:custGeom>
              <a:avLst/>
              <a:gdLst/>
              <a:ahLst/>
              <a:cxnLst>
                <a:cxn ang="0">
                  <a:pos x="3150" y="100"/>
                </a:cxn>
                <a:cxn ang="0">
                  <a:pos x="2850" y="100"/>
                </a:cxn>
                <a:cxn ang="0">
                  <a:pos x="2800" y="50"/>
                </a:cxn>
                <a:cxn ang="0">
                  <a:pos x="2850" y="0"/>
                </a:cxn>
                <a:cxn ang="0">
                  <a:pos x="3150" y="0"/>
                </a:cxn>
                <a:cxn ang="0">
                  <a:pos x="3200" y="50"/>
                </a:cxn>
                <a:cxn ang="0">
                  <a:pos x="3150" y="100"/>
                </a:cxn>
                <a:cxn ang="0">
                  <a:pos x="2450" y="100"/>
                </a:cxn>
                <a:cxn ang="0">
                  <a:pos x="2150" y="100"/>
                </a:cxn>
                <a:cxn ang="0">
                  <a:pos x="2100" y="50"/>
                </a:cxn>
                <a:cxn ang="0">
                  <a:pos x="2150" y="0"/>
                </a:cxn>
                <a:cxn ang="0">
                  <a:pos x="2450" y="0"/>
                </a:cxn>
                <a:cxn ang="0">
                  <a:pos x="2500" y="50"/>
                </a:cxn>
                <a:cxn ang="0">
                  <a:pos x="2450" y="100"/>
                </a:cxn>
                <a:cxn ang="0">
                  <a:pos x="1750" y="100"/>
                </a:cxn>
                <a:cxn ang="0">
                  <a:pos x="1450" y="100"/>
                </a:cxn>
                <a:cxn ang="0">
                  <a:pos x="1400" y="50"/>
                </a:cxn>
                <a:cxn ang="0">
                  <a:pos x="1450" y="0"/>
                </a:cxn>
                <a:cxn ang="0">
                  <a:pos x="1750" y="0"/>
                </a:cxn>
                <a:cxn ang="0">
                  <a:pos x="1800" y="50"/>
                </a:cxn>
                <a:cxn ang="0">
                  <a:pos x="1750" y="100"/>
                </a:cxn>
                <a:cxn ang="0">
                  <a:pos x="1050" y="100"/>
                </a:cxn>
                <a:cxn ang="0">
                  <a:pos x="750" y="100"/>
                </a:cxn>
                <a:cxn ang="0">
                  <a:pos x="700" y="50"/>
                </a:cxn>
                <a:cxn ang="0">
                  <a:pos x="750" y="0"/>
                </a:cxn>
                <a:cxn ang="0">
                  <a:pos x="1050" y="0"/>
                </a:cxn>
                <a:cxn ang="0">
                  <a:pos x="1100" y="50"/>
                </a:cxn>
                <a:cxn ang="0">
                  <a:pos x="1050" y="100"/>
                </a:cxn>
                <a:cxn ang="0">
                  <a:pos x="350" y="100"/>
                </a:cxn>
                <a:cxn ang="0">
                  <a:pos x="50" y="100"/>
                </a:cxn>
                <a:cxn ang="0">
                  <a:pos x="0" y="50"/>
                </a:cxn>
                <a:cxn ang="0">
                  <a:pos x="50" y="0"/>
                </a:cxn>
                <a:cxn ang="0">
                  <a:pos x="350" y="0"/>
                </a:cxn>
                <a:cxn ang="0">
                  <a:pos x="400" y="50"/>
                </a:cxn>
                <a:cxn ang="0">
                  <a:pos x="350" y="100"/>
                </a:cxn>
              </a:cxnLst>
              <a:rect l="0" t="0" r="r" b="b"/>
              <a:pathLst>
                <a:path w="3200" h="100">
                  <a:moveTo>
                    <a:pt x="3150" y="100"/>
                  </a:moveTo>
                  <a:lnTo>
                    <a:pt x="2850" y="100"/>
                  </a:lnTo>
                  <a:cubicBezTo>
                    <a:pt x="2823" y="100"/>
                    <a:pt x="2800" y="78"/>
                    <a:pt x="2800" y="50"/>
                  </a:cubicBezTo>
                  <a:cubicBezTo>
                    <a:pt x="2800" y="23"/>
                    <a:pt x="2823" y="0"/>
                    <a:pt x="2850" y="0"/>
                  </a:cubicBezTo>
                  <a:lnTo>
                    <a:pt x="3150" y="0"/>
                  </a:lnTo>
                  <a:cubicBezTo>
                    <a:pt x="3178" y="0"/>
                    <a:pt x="3200" y="23"/>
                    <a:pt x="3200" y="50"/>
                  </a:cubicBezTo>
                  <a:cubicBezTo>
                    <a:pt x="3200" y="78"/>
                    <a:pt x="3178" y="100"/>
                    <a:pt x="3150" y="100"/>
                  </a:cubicBezTo>
                  <a:close/>
                  <a:moveTo>
                    <a:pt x="2450" y="100"/>
                  </a:moveTo>
                  <a:lnTo>
                    <a:pt x="2150" y="100"/>
                  </a:lnTo>
                  <a:cubicBezTo>
                    <a:pt x="2123" y="100"/>
                    <a:pt x="2100" y="78"/>
                    <a:pt x="2100" y="50"/>
                  </a:cubicBezTo>
                  <a:cubicBezTo>
                    <a:pt x="2100" y="23"/>
                    <a:pt x="2123" y="0"/>
                    <a:pt x="2150" y="0"/>
                  </a:cubicBezTo>
                  <a:lnTo>
                    <a:pt x="2450" y="0"/>
                  </a:lnTo>
                  <a:cubicBezTo>
                    <a:pt x="2478" y="0"/>
                    <a:pt x="2500" y="23"/>
                    <a:pt x="2500" y="50"/>
                  </a:cubicBezTo>
                  <a:cubicBezTo>
                    <a:pt x="2500" y="78"/>
                    <a:pt x="2478" y="100"/>
                    <a:pt x="2450" y="100"/>
                  </a:cubicBezTo>
                  <a:close/>
                  <a:moveTo>
                    <a:pt x="1750" y="100"/>
                  </a:moveTo>
                  <a:lnTo>
                    <a:pt x="1450" y="100"/>
                  </a:lnTo>
                  <a:cubicBezTo>
                    <a:pt x="1423" y="100"/>
                    <a:pt x="1400" y="78"/>
                    <a:pt x="1400" y="50"/>
                  </a:cubicBezTo>
                  <a:cubicBezTo>
                    <a:pt x="1400" y="23"/>
                    <a:pt x="1423" y="0"/>
                    <a:pt x="1450" y="0"/>
                  </a:cubicBezTo>
                  <a:lnTo>
                    <a:pt x="1750" y="0"/>
                  </a:lnTo>
                  <a:cubicBezTo>
                    <a:pt x="1778" y="0"/>
                    <a:pt x="1800" y="23"/>
                    <a:pt x="1800" y="50"/>
                  </a:cubicBezTo>
                  <a:cubicBezTo>
                    <a:pt x="1800" y="78"/>
                    <a:pt x="1778" y="100"/>
                    <a:pt x="1750" y="100"/>
                  </a:cubicBezTo>
                  <a:close/>
                  <a:moveTo>
                    <a:pt x="1050" y="100"/>
                  </a:moveTo>
                  <a:lnTo>
                    <a:pt x="750" y="100"/>
                  </a:lnTo>
                  <a:cubicBezTo>
                    <a:pt x="723" y="100"/>
                    <a:pt x="700" y="78"/>
                    <a:pt x="700" y="50"/>
                  </a:cubicBezTo>
                  <a:cubicBezTo>
                    <a:pt x="700" y="23"/>
                    <a:pt x="723" y="0"/>
                    <a:pt x="750" y="0"/>
                  </a:cubicBezTo>
                  <a:lnTo>
                    <a:pt x="1050" y="0"/>
                  </a:lnTo>
                  <a:cubicBezTo>
                    <a:pt x="1078" y="0"/>
                    <a:pt x="1100" y="23"/>
                    <a:pt x="1100" y="50"/>
                  </a:cubicBezTo>
                  <a:cubicBezTo>
                    <a:pt x="1100" y="78"/>
                    <a:pt x="1078" y="100"/>
                    <a:pt x="1050" y="100"/>
                  </a:cubicBezTo>
                  <a:close/>
                  <a:moveTo>
                    <a:pt x="350" y="100"/>
                  </a:moveTo>
                  <a:lnTo>
                    <a:pt x="50" y="100"/>
                  </a:lnTo>
                  <a:cubicBezTo>
                    <a:pt x="23" y="100"/>
                    <a:pt x="0" y="78"/>
                    <a:pt x="0" y="50"/>
                  </a:cubicBezTo>
                  <a:cubicBezTo>
                    <a:pt x="0" y="23"/>
                    <a:pt x="23" y="0"/>
                    <a:pt x="50" y="0"/>
                  </a:cubicBezTo>
                  <a:lnTo>
                    <a:pt x="350" y="0"/>
                  </a:lnTo>
                  <a:cubicBezTo>
                    <a:pt x="378" y="0"/>
                    <a:pt x="400" y="23"/>
                    <a:pt x="400" y="50"/>
                  </a:cubicBezTo>
                  <a:cubicBezTo>
                    <a:pt x="400" y="78"/>
                    <a:pt x="378" y="100"/>
                    <a:pt x="350" y="100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05" name="Freeform 81"/>
            <p:cNvSpPr>
              <a:spLocks noEditPoints="1"/>
            </p:cNvSpPr>
            <p:nvPr/>
          </p:nvSpPr>
          <p:spPr bwMode="auto">
            <a:xfrm>
              <a:off x="886" y="3152"/>
              <a:ext cx="229" cy="221"/>
            </a:xfrm>
            <a:custGeom>
              <a:avLst/>
              <a:gdLst/>
              <a:ahLst/>
              <a:cxnLst>
                <a:cxn ang="0">
                  <a:pos x="2796" y="91"/>
                </a:cxn>
                <a:cxn ang="0">
                  <a:pos x="2580" y="299"/>
                </a:cxn>
                <a:cxn ang="0">
                  <a:pos x="2509" y="298"/>
                </a:cxn>
                <a:cxn ang="0">
                  <a:pos x="2511" y="227"/>
                </a:cxn>
                <a:cxn ang="0">
                  <a:pos x="2727" y="19"/>
                </a:cxn>
                <a:cxn ang="0">
                  <a:pos x="2798" y="20"/>
                </a:cxn>
                <a:cxn ang="0">
                  <a:pos x="2796" y="91"/>
                </a:cxn>
                <a:cxn ang="0">
                  <a:pos x="2292" y="576"/>
                </a:cxn>
                <a:cxn ang="0">
                  <a:pos x="2075" y="784"/>
                </a:cxn>
                <a:cxn ang="0">
                  <a:pos x="2005" y="783"/>
                </a:cxn>
                <a:cxn ang="0">
                  <a:pos x="2006" y="712"/>
                </a:cxn>
                <a:cxn ang="0">
                  <a:pos x="2222" y="504"/>
                </a:cxn>
                <a:cxn ang="0">
                  <a:pos x="2293" y="505"/>
                </a:cxn>
                <a:cxn ang="0">
                  <a:pos x="2292" y="576"/>
                </a:cxn>
                <a:cxn ang="0">
                  <a:pos x="1787" y="1061"/>
                </a:cxn>
                <a:cxn ang="0">
                  <a:pos x="1570" y="1269"/>
                </a:cxn>
                <a:cxn ang="0">
                  <a:pos x="1500" y="1267"/>
                </a:cxn>
                <a:cxn ang="0">
                  <a:pos x="1501" y="1197"/>
                </a:cxn>
                <a:cxn ang="0">
                  <a:pos x="1718" y="989"/>
                </a:cxn>
                <a:cxn ang="0">
                  <a:pos x="1788" y="990"/>
                </a:cxn>
                <a:cxn ang="0">
                  <a:pos x="1787" y="1061"/>
                </a:cxn>
                <a:cxn ang="0">
                  <a:pos x="1282" y="1546"/>
                </a:cxn>
                <a:cxn ang="0">
                  <a:pos x="1066" y="1754"/>
                </a:cxn>
                <a:cxn ang="0">
                  <a:pos x="995" y="1752"/>
                </a:cxn>
                <a:cxn ang="0">
                  <a:pos x="996" y="1682"/>
                </a:cxn>
                <a:cxn ang="0">
                  <a:pos x="1213" y="1474"/>
                </a:cxn>
                <a:cxn ang="0">
                  <a:pos x="1283" y="1475"/>
                </a:cxn>
                <a:cxn ang="0">
                  <a:pos x="1282" y="1546"/>
                </a:cxn>
                <a:cxn ang="0">
                  <a:pos x="777" y="2031"/>
                </a:cxn>
                <a:cxn ang="0">
                  <a:pos x="561" y="2239"/>
                </a:cxn>
                <a:cxn ang="0">
                  <a:pos x="490" y="2237"/>
                </a:cxn>
                <a:cxn ang="0">
                  <a:pos x="492" y="2167"/>
                </a:cxn>
                <a:cxn ang="0">
                  <a:pos x="708" y="1959"/>
                </a:cxn>
                <a:cxn ang="0">
                  <a:pos x="779" y="1960"/>
                </a:cxn>
                <a:cxn ang="0">
                  <a:pos x="777" y="2031"/>
                </a:cxn>
                <a:cxn ang="0">
                  <a:pos x="272" y="2516"/>
                </a:cxn>
                <a:cxn ang="0">
                  <a:pos x="90" y="2691"/>
                </a:cxn>
                <a:cxn ang="0">
                  <a:pos x="19" y="2690"/>
                </a:cxn>
                <a:cxn ang="0">
                  <a:pos x="20" y="2619"/>
                </a:cxn>
                <a:cxn ang="0">
                  <a:pos x="203" y="2444"/>
                </a:cxn>
                <a:cxn ang="0">
                  <a:pos x="274" y="2445"/>
                </a:cxn>
                <a:cxn ang="0">
                  <a:pos x="272" y="2516"/>
                </a:cxn>
              </a:cxnLst>
              <a:rect l="0" t="0" r="r" b="b"/>
              <a:pathLst>
                <a:path w="2817" h="2710">
                  <a:moveTo>
                    <a:pt x="2796" y="91"/>
                  </a:moveTo>
                  <a:lnTo>
                    <a:pt x="2580" y="299"/>
                  </a:lnTo>
                  <a:cubicBezTo>
                    <a:pt x="2560" y="318"/>
                    <a:pt x="2529" y="318"/>
                    <a:pt x="2509" y="298"/>
                  </a:cubicBezTo>
                  <a:cubicBezTo>
                    <a:pt x="2490" y="278"/>
                    <a:pt x="2491" y="246"/>
                    <a:pt x="2511" y="227"/>
                  </a:cubicBezTo>
                  <a:lnTo>
                    <a:pt x="2727" y="19"/>
                  </a:lnTo>
                  <a:cubicBezTo>
                    <a:pt x="2747" y="0"/>
                    <a:pt x="2779" y="1"/>
                    <a:pt x="2798" y="20"/>
                  </a:cubicBezTo>
                  <a:cubicBezTo>
                    <a:pt x="2817" y="40"/>
                    <a:pt x="2816" y="72"/>
                    <a:pt x="2796" y="91"/>
                  </a:cubicBezTo>
                  <a:close/>
                  <a:moveTo>
                    <a:pt x="2292" y="576"/>
                  </a:moveTo>
                  <a:lnTo>
                    <a:pt x="2075" y="784"/>
                  </a:lnTo>
                  <a:cubicBezTo>
                    <a:pt x="2055" y="803"/>
                    <a:pt x="2024" y="802"/>
                    <a:pt x="2005" y="783"/>
                  </a:cubicBezTo>
                  <a:cubicBezTo>
                    <a:pt x="1985" y="763"/>
                    <a:pt x="1986" y="731"/>
                    <a:pt x="2006" y="712"/>
                  </a:cubicBezTo>
                  <a:lnTo>
                    <a:pt x="2222" y="504"/>
                  </a:lnTo>
                  <a:cubicBezTo>
                    <a:pt x="2242" y="485"/>
                    <a:pt x="2274" y="486"/>
                    <a:pt x="2293" y="505"/>
                  </a:cubicBezTo>
                  <a:cubicBezTo>
                    <a:pt x="2312" y="525"/>
                    <a:pt x="2312" y="557"/>
                    <a:pt x="2292" y="576"/>
                  </a:cubicBezTo>
                  <a:close/>
                  <a:moveTo>
                    <a:pt x="1787" y="1061"/>
                  </a:moveTo>
                  <a:lnTo>
                    <a:pt x="1570" y="1269"/>
                  </a:lnTo>
                  <a:cubicBezTo>
                    <a:pt x="1551" y="1288"/>
                    <a:pt x="1519" y="1287"/>
                    <a:pt x="1500" y="1267"/>
                  </a:cubicBezTo>
                  <a:cubicBezTo>
                    <a:pt x="1481" y="1248"/>
                    <a:pt x="1481" y="1216"/>
                    <a:pt x="1501" y="1197"/>
                  </a:cubicBezTo>
                  <a:lnTo>
                    <a:pt x="1718" y="989"/>
                  </a:lnTo>
                  <a:cubicBezTo>
                    <a:pt x="1737" y="970"/>
                    <a:pt x="1769" y="970"/>
                    <a:pt x="1788" y="990"/>
                  </a:cubicBezTo>
                  <a:cubicBezTo>
                    <a:pt x="1807" y="1010"/>
                    <a:pt x="1807" y="1042"/>
                    <a:pt x="1787" y="1061"/>
                  </a:cubicBezTo>
                  <a:close/>
                  <a:moveTo>
                    <a:pt x="1282" y="1546"/>
                  </a:moveTo>
                  <a:lnTo>
                    <a:pt x="1066" y="1754"/>
                  </a:lnTo>
                  <a:cubicBezTo>
                    <a:pt x="1046" y="1773"/>
                    <a:pt x="1014" y="1772"/>
                    <a:pt x="995" y="1752"/>
                  </a:cubicBezTo>
                  <a:cubicBezTo>
                    <a:pt x="976" y="1732"/>
                    <a:pt x="976" y="1701"/>
                    <a:pt x="996" y="1682"/>
                  </a:cubicBezTo>
                  <a:lnTo>
                    <a:pt x="1213" y="1474"/>
                  </a:lnTo>
                  <a:cubicBezTo>
                    <a:pt x="1233" y="1455"/>
                    <a:pt x="1264" y="1455"/>
                    <a:pt x="1283" y="1475"/>
                  </a:cubicBezTo>
                  <a:cubicBezTo>
                    <a:pt x="1303" y="1495"/>
                    <a:pt x="1302" y="1527"/>
                    <a:pt x="1282" y="1546"/>
                  </a:cubicBezTo>
                  <a:close/>
                  <a:moveTo>
                    <a:pt x="777" y="2031"/>
                  </a:moveTo>
                  <a:lnTo>
                    <a:pt x="561" y="2239"/>
                  </a:lnTo>
                  <a:cubicBezTo>
                    <a:pt x="541" y="2258"/>
                    <a:pt x="509" y="2257"/>
                    <a:pt x="490" y="2237"/>
                  </a:cubicBezTo>
                  <a:cubicBezTo>
                    <a:pt x="471" y="2217"/>
                    <a:pt x="472" y="2186"/>
                    <a:pt x="492" y="2167"/>
                  </a:cubicBezTo>
                  <a:lnTo>
                    <a:pt x="708" y="1959"/>
                  </a:lnTo>
                  <a:cubicBezTo>
                    <a:pt x="728" y="1940"/>
                    <a:pt x="759" y="1940"/>
                    <a:pt x="779" y="1960"/>
                  </a:cubicBezTo>
                  <a:cubicBezTo>
                    <a:pt x="798" y="1980"/>
                    <a:pt x="797" y="2012"/>
                    <a:pt x="777" y="2031"/>
                  </a:cubicBezTo>
                  <a:close/>
                  <a:moveTo>
                    <a:pt x="272" y="2516"/>
                  </a:moveTo>
                  <a:lnTo>
                    <a:pt x="90" y="2691"/>
                  </a:lnTo>
                  <a:cubicBezTo>
                    <a:pt x="70" y="2710"/>
                    <a:pt x="38" y="2710"/>
                    <a:pt x="19" y="2690"/>
                  </a:cubicBezTo>
                  <a:cubicBezTo>
                    <a:pt x="0" y="2670"/>
                    <a:pt x="1" y="2638"/>
                    <a:pt x="20" y="2619"/>
                  </a:cubicBezTo>
                  <a:lnTo>
                    <a:pt x="203" y="2444"/>
                  </a:lnTo>
                  <a:cubicBezTo>
                    <a:pt x="223" y="2425"/>
                    <a:pt x="255" y="2425"/>
                    <a:pt x="274" y="2445"/>
                  </a:cubicBezTo>
                  <a:cubicBezTo>
                    <a:pt x="293" y="2465"/>
                    <a:pt x="292" y="2497"/>
                    <a:pt x="272" y="2516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grpSp>
          <p:nvGrpSpPr>
            <p:cNvPr id="1108" name="Group 84"/>
            <p:cNvGrpSpPr>
              <a:grpSpLocks/>
            </p:cNvGrpSpPr>
            <p:nvPr/>
          </p:nvGrpSpPr>
          <p:grpSpPr bwMode="auto">
            <a:xfrm>
              <a:off x="661" y="3412"/>
              <a:ext cx="230" cy="200"/>
              <a:chOff x="661" y="3412"/>
              <a:chExt cx="230" cy="200"/>
            </a:xfrm>
          </p:grpSpPr>
          <p:sp>
            <p:nvSpPr>
              <p:cNvPr id="1106" name="Rectangle 82"/>
              <p:cNvSpPr>
                <a:spLocks noChangeArrowheads="1"/>
              </p:cNvSpPr>
              <p:nvPr/>
            </p:nvSpPr>
            <p:spPr bwMode="auto">
              <a:xfrm>
                <a:off x="661" y="3412"/>
                <a:ext cx="230" cy="2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107" name="Rectangle 83"/>
              <p:cNvSpPr>
                <a:spLocks noChangeArrowheads="1"/>
              </p:cNvSpPr>
              <p:nvPr/>
            </p:nvSpPr>
            <p:spPr bwMode="auto">
              <a:xfrm>
                <a:off x="661" y="3412"/>
                <a:ext cx="230" cy="200"/>
              </a:xfrm>
              <a:prstGeom prst="rect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sp>
          <p:nvSpPr>
            <p:cNvPr id="1109" name="Rectangle 85"/>
            <p:cNvSpPr>
              <a:spLocks noChangeArrowheads="1"/>
            </p:cNvSpPr>
            <p:nvPr/>
          </p:nvSpPr>
          <p:spPr bwMode="auto">
            <a:xfrm>
              <a:off x="744" y="3456"/>
              <a:ext cx="1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10" name="Rectangle 86"/>
            <p:cNvSpPr>
              <a:spLocks noChangeArrowheads="1"/>
            </p:cNvSpPr>
            <p:nvPr/>
          </p:nvSpPr>
          <p:spPr bwMode="auto">
            <a:xfrm>
              <a:off x="822" y="3456"/>
              <a:ext cx="7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135937" cy="1050925"/>
          </a:xfrm>
        </p:spPr>
        <p:txBody>
          <a:bodyPr/>
          <a:lstStyle/>
          <a:p>
            <a:pPr algn="ctr">
              <a:defRPr/>
            </a:pPr>
            <a:r>
              <a:rPr lang="en-US" sz="2800" dirty="0" smtClean="0"/>
              <a:t>NSP-1: aggregate output, input and TFP indexes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95536" y="1628800"/>
          <a:ext cx="818356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5C11FD-0230-49CC-A7FC-FDF1449219E3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  <p:pic>
        <p:nvPicPr>
          <p:cNvPr id="39940" name="Picture 3" descr="D10 1334418  AER logo_landscape_RGB 300dp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268413"/>
            <a:ext cx="8183563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B6C6DD-9836-4898-8A47-7CD436FCD4E0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  <p:pic>
        <p:nvPicPr>
          <p:cNvPr id="40963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 noGrp="1"/>
          </p:cNvSpPr>
          <p:nvPr>
            <p:ph idx="1"/>
          </p:nvPr>
        </p:nvSpPr>
        <p:spPr>
          <a:xfrm>
            <a:off x="539750" y="549275"/>
            <a:ext cx="8183563" cy="5202238"/>
          </a:xfrm>
        </p:spPr>
        <p:txBody>
          <a:bodyPr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marL="0" indent="0" algn="ctr">
              <a:buFont typeface="Wingdings 2" pitchFamily="18" charset="2"/>
              <a:buNone/>
              <a:defRPr/>
            </a:pPr>
            <a:r>
              <a:rPr lang="en-US" sz="2800" dirty="0" smtClean="0"/>
              <a:t>NSP-8:  aggregate output</a:t>
            </a:r>
            <a:r>
              <a:rPr lang="en-US" sz="2800" dirty="0"/>
              <a:t>, </a:t>
            </a:r>
            <a:r>
              <a:rPr lang="en-US" sz="2800" dirty="0" smtClean="0"/>
              <a:t>input </a:t>
            </a:r>
            <a:r>
              <a:rPr lang="en-US" sz="2800" dirty="0"/>
              <a:t>and TFP </a:t>
            </a:r>
            <a:r>
              <a:rPr lang="en-US" sz="2800" dirty="0" smtClean="0"/>
              <a:t>indexes</a:t>
            </a:r>
            <a:endParaRPr lang="en-AU" sz="2800" dirty="0"/>
          </a:p>
          <a:p>
            <a:pPr marL="0" indent="0" algn="ctr">
              <a:buFont typeface="Wingdings 2" pitchFamily="18" charset="2"/>
              <a:buNone/>
              <a:defRPr/>
            </a:pPr>
            <a:endParaRPr lang="en-US" sz="800" dirty="0" smtClean="0">
              <a:solidFill>
                <a:schemeClr val="tx1"/>
              </a:solidFill>
              <a:effectLst/>
              <a:latin typeface="+mn-lt"/>
            </a:endParaRPr>
          </a:p>
          <a:p>
            <a:pPr marL="0" indent="0" algn="ctr">
              <a:buFont typeface="Wingdings 2" pitchFamily="18" charset="2"/>
              <a:buNone/>
              <a:defRPr/>
            </a:pPr>
            <a:endParaRPr lang="en-AU" sz="3300" dirty="0"/>
          </a:p>
          <a:p>
            <a:pPr marL="0" indent="0" algn="ctr">
              <a:buFont typeface="Wingdings 2" pitchFamily="18" charset="2"/>
              <a:buNone/>
              <a:defRPr/>
            </a:pPr>
            <a:endParaRPr lang="en-AU" dirty="0"/>
          </a:p>
          <a:p>
            <a:pPr marL="0" indent="0" algn="ctr">
              <a:buFont typeface="Wingdings 2" pitchFamily="18" charset="2"/>
              <a:buNone/>
              <a:defRPr/>
            </a:pPr>
            <a:endParaRPr lang="en-AU" dirty="0" smtClean="0"/>
          </a:p>
          <a:p>
            <a:pPr marL="0" indent="0" algn="ctr">
              <a:buFont typeface="Wingdings 2" pitchFamily="18" charset="2"/>
              <a:buNone/>
              <a:defRPr/>
            </a:pPr>
            <a:endParaRPr lang="en-AU" dirty="0"/>
          </a:p>
          <a:p>
            <a:pPr marL="0" indent="0" algn="ctr">
              <a:buFont typeface="Wingdings 2" pitchFamily="18" charset="2"/>
              <a:buNone/>
              <a:defRPr/>
            </a:pPr>
            <a:endParaRPr lang="en-AU" i="1" dirty="0" smtClean="0"/>
          </a:p>
          <a:p>
            <a:pPr marL="0" indent="0" algn="ctr">
              <a:buFont typeface="Wingdings 2" pitchFamily="18" charset="2"/>
              <a:buNone/>
              <a:defRPr/>
            </a:pPr>
            <a:endParaRPr lang="en-AU" dirty="0"/>
          </a:p>
          <a:p>
            <a:pPr marL="0" indent="0" algn="ctr">
              <a:buFont typeface="Wingdings 2" pitchFamily="18" charset="2"/>
              <a:buNone/>
              <a:defRPr/>
            </a:pPr>
            <a:endParaRPr lang="en-AU" dirty="0"/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1115616" y="2056130"/>
          <a:ext cx="6840760" cy="3893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865188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Incentive implications</a:t>
            </a:r>
            <a:endParaRPr lang="en-AU" dirty="0"/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183562" cy="4332287"/>
          </a:xfrm>
        </p:spPr>
        <p:txBody>
          <a:bodyPr/>
          <a:lstStyle/>
          <a:p>
            <a:r>
              <a:rPr lang="en-AU" smtClean="0"/>
              <a:t>EB results may be used to review whether an NSP is responding to the incentive framework</a:t>
            </a:r>
          </a:p>
          <a:p>
            <a:r>
              <a:rPr lang="en-AU" smtClean="0"/>
              <a:t>An NSP may not be responding to the incentive framework where it:</a:t>
            </a:r>
          </a:p>
          <a:p>
            <a:pPr lvl="1"/>
            <a:r>
              <a:rPr lang="en-AU" smtClean="0"/>
              <a:t>performs poorly compared to its peers; and</a:t>
            </a:r>
          </a:p>
          <a:p>
            <a:pPr lvl="1"/>
            <a:r>
              <a:rPr lang="en-AU" smtClean="0"/>
              <a:t>has failed to improve over time (by catching up with and improving along with the frontier)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CA904-FAE3-4004-85CC-25348A041FD3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  <p:pic>
        <p:nvPicPr>
          <p:cNvPr id="4710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268413"/>
            <a:ext cx="8183563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321F10-C3DF-4C16-BD15-76F3B89BE71B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  <p:pic>
        <p:nvPicPr>
          <p:cNvPr id="41987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 noGrp="1"/>
          </p:cNvSpPr>
          <p:nvPr>
            <p:ph idx="1"/>
          </p:nvPr>
        </p:nvSpPr>
        <p:spPr>
          <a:xfrm>
            <a:off x="539750" y="1700213"/>
            <a:ext cx="8183563" cy="3478212"/>
          </a:xfrm>
        </p:spPr>
        <p:txBody>
          <a:bodyPr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marL="0" indent="0" algn="ctr">
              <a:buFont typeface="Wingdings 2" pitchFamily="18" charset="2"/>
              <a:buNone/>
              <a:defRPr/>
            </a:pPr>
            <a:endParaRPr lang="en-US" sz="2400" dirty="0" smtClean="0">
              <a:solidFill>
                <a:schemeClr val="tx1"/>
              </a:solidFill>
              <a:effectLst/>
            </a:endParaRPr>
          </a:p>
          <a:p>
            <a:pPr marL="0" indent="0" algn="ctr">
              <a:buFont typeface="Wingdings 2" pitchFamily="18" charset="2"/>
              <a:buNone/>
              <a:defRPr/>
            </a:pPr>
            <a:endParaRPr lang="en-US" sz="2400" dirty="0">
              <a:solidFill>
                <a:schemeClr val="tx1"/>
              </a:solidFill>
              <a:effectLst/>
            </a:endParaRPr>
          </a:p>
          <a:p>
            <a:pPr marL="0" indent="0" algn="ctr">
              <a:buFont typeface="Wingdings 2" pitchFamily="18" charset="2"/>
              <a:buNone/>
              <a:defRPr/>
            </a:pPr>
            <a:endParaRPr lang="en-US" sz="2400" dirty="0" smtClean="0">
              <a:solidFill>
                <a:schemeClr val="tx1"/>
              </a:solidFill>
              <a:effectLst/>
            </a:endParaRPr>
          </a:p>
          <a:p>
            <a:pPr marL="0" indent="0" algn="ctr">
              <a:buFont typeface="Wingdings 2" pitchFamily="18" charset="2"/>
              <a:buNone/>
              <a:defRPr/>
            </a:pPr>
            <a:endParaRPr lang="en-US" sz="2400" dirty="0">
              <a:solidFill>
                <a:schemeClr val="tx1"/>
              </a:solidFill>
              <a:effectLst/>
            </a:endParaRPr>
          </a:p>
          <a:p>
            <a:pPr marL="0" indent="0" algn="ctr">
              <a:buFont typeface="Wingdings 2" pitchFamily="18" charset="2"/>
              <a:buNone/>
              <a:defRPr/>
            </a:pPr>
            <a:endParaRPr lang="en-US" sz="2400" dirty="0" smtClean="0">
              <a:solidFill>
                <a:schemeClr val="tx1"/>
              </a:solidFill>
              <a:effectLst/>
            </a:endParaRPr>
          </a:p>
          <a:p>
            <a:pPr marL="0" indent="0" algn="ctr">
              <a:buFont typeface="Wingdings 2" pitchFamily="18" charset="2"/>
              <a:buNone/>
              <a:defRPr/>
            </a:pPr>
            <a:endParaRPr lang="en-US" dirty="0" smtClean="0"/>
          </a:p>
          <a:p>
            <a:pPr marL="0" indent="0" algn="ctr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en-US" sz="3200" dirty="0" smtClean="0">
                <a:solidFill>
                  <a:srgbClr val="F19309"/>
                </a:solidFill>
              </a:rPr>
              <a:t>TFP comparative performance</a:t>
            </a:r>
            <a:endParaRPr lang="en-AU" sz="3200" dirty="0" smtClean="0">
              <a:solidFill>
                <a:srgbClr val="F19309"/>
              </a:solidFill>
            </a:endParaRPr>
          </a:p>
          <a:p>
            <a:pPr marL="0" indent="0" algn="ctr">
              <a:buFont typeface="Wingdings 2" pitchFamily="18" charset="2"/>
              <a:buNone/>
              <a:defRPr/>
            </a:pPr>
            <a:endParaRPr lang="en-US" dirty="0"/>
          </a:p>
          <a:p>
            <a:pPr marL="0" indent="0" algn="ctr">
              <a:buFont typeface="Wingdings 2" pitchFamily="18" charset="2"/>
              <a:buNone/>
              <a:defRPr/>
            </a:pPr>
            <a:endParaRPr lang="en-AU" dirty="0"/>
          </a:p>
          <a:p>
            <a:pPr marL="0" indent="0" algn="ctr">
              <a:buFont typeface="Wingdings 2" pitchFamily="18" charset="2"/>
              <a:buNone/>
              <a:defRPr/>
            </a:pPr>
            <a:endParaRPr lang="en-AU" dirty="0" smtClean="0"/>
          </a:p>
          <a:p>
            <a:pPr marL="0" indent="0" algn="ctr">
              <a:buFont typeface="Wingdings 2" pitchFamily="18" charset="2"/>
              <a:buNone/>
              <a:defRPr/>
            </a:pPr>
            <a:endParaRPr lang="en-AU" dirty="0"/>
          </a:p>
          <a:p>
            <a:pPr marL="0" indent="0" algn="ctr">
              <a:buFont typeface="Wingdings 2" pitchFamily="18" charset="2"/>
              <a:buNone/>
              <a:defRPr/>
            </a:pPr>
            <a:endParaRPr lang="en-AU" i="1" dirty="0" smtClean="0"/>
          </a:p>
          <a:p>
            <a:pPr marL="0" indent="0" algn="ctr">
              <a:buFont typeface="Wingdings 2" pitchFamily="18" charset="2"/>
              <a:buNone/>
              <a:defRPr/>
            </a:pPr>
            <a:endParaRPr lang="en-AU" dirty="0"/>
          </a:p>
          <a:p>
            <a:pPr marL="0" indent="0" algn="ctr">
              <a:buFont typeface="Wingdings 2" pitchFamily="18" charset="2"/>
              <a:buNone/>
              <a:defRPr/>
            </a:pPr>
            <a:endParaRPr lang="en-AU" dirty="0"/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827583" y="2060848"/>
          <a:ext cx="7705203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83562" cy="720080"/>
          </a:xfrm>
        </p:spPr>
        <p:txBody>
          <a:bodyPr>
            <a:normAutofit/>
          </a:bodyPr>
          <a:lstStyle/>
          <a:p>
            <a:pPr lvl="3" algn="ctr">
              <a:defRPr/>
            </a:pPr>
            <a:r>
              <a:rPr lang="en-US" dirty="0" smtClean="0"/>
              <a:t>First–pass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255198" cy="4320480"/>
          </a:xfrm>
        </p:spPr>
        <p:txBody>
          <a:bodyPr/>
          <a:lstStyle/>
          <a:p>
            <a:pPr marL="0" indent="0"/>
            <a:r>
              <a:rPr lang="en-US" sz="2400" dirty="0" smtClean="0"/>
              <a:t> EB results provide a high-level review of:</a:t>
            </a:r>
          </a:p>
          <a:p>
            <a:pPr lvl="1"/>
            <a:r>
              <a:rPr lang="en-US" sz="2000" dirty="0" smtClean="0"/>
              <a:t>relative efficiency of historical NSP expenditure (in terms of total costs)</a:t>
            </a:r>
          </a:p>
          <a:p>
            <a:pPr lvl="1"/>
            <a:r>
              <a:rPr lang="en-US" sz="2000" dirty="0" smtClean="0"/>
              <a:t>trend efficiency and productivity growth </a:t>
            </a:r>
          </a:p>
          <a:p>
            <a:pPr marL="0" indent="0"/>
            <a:r>
              <a:rPr lang="en-US" sz="2400" dirty="0" smtClean="0"/>
              <a:t> They can be used to calculate the path of total costs using an aggregate rate-of-cost-escalation formula</a:t>
            </a:r>
          </a:p>
          <a:p>
            <a:pPr lvl="1"/>
            <a:r>
              <a:rPr lang="en-US" sz="2000" dirty="0" smtClean="0"/>
              <a:t> The rate of change captures output growth and input price change net of potential productivity and efficiency gain</a:t>
            </a:r>
          </a:p>
          <a:p>
            <a:pPr lvl="1"/>
            <a:r>
              <a:rPr lang="en-US" sz="2000" dirty="0" smtClean="0"/>
              <a:t> This provides a reference set of total cost forecasts to compare the NSP’s forecast expenditure under BBM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9F5720-0233-4C80-B595-F90C1125A311}" type="slidenum">
              <a:rPr lang="en-AU" smtClean="0"/>
              <a:pPr>
                <a:defRPr/>
              </a:pPr>
              <a:t>19</a:t>
            </a:fld>
            <a:endParaRPr lang="en-AU" dirty="0"/>
          </a:p>
        </p:txBody>
      </p:sp>
      <p:pic>
        <p:nvPicPr>
          <p:cNvPr id="430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fontAlgn="t" hangingPunct="1"/>
            <a:r>
              <a:rPr lang="en-AU" sz="2300" smtClean="0"/>
              <a:t>1:30 	Introduction</a:t>
            </a:r>
          </a:p>
          <a:p>
            <a:pPr eaLnBrk="1" fontAlgn="t" hangingPunct="1"/>
            <a:r>
              <a:rPr lang="en-AU" sz="2300" smtClean="0"/>
              <a:t>1:50 	Total expenditure applications</a:t>
            </a:r>
          </a:p>
          <a:p>
            <a:pPr eaLnBrk="1" fontAlgn="t" hangingPunct="1"/>
            <a:r>
              <a:rPr lang="en-AU" sz="2300" smtClean="0"/>
              <a:t>2:50 	Break</a:t>
            </a:r>
          </a:p>
          <a:p>
            <a:pPr eaLnBrk="1" fontAlgn="t" hangingPunct="1"/>
            <a:r>
              <a:rPr lang="en-AU" sz="2300" smtClean="0"/>
              <a:t>3:00  	Opex applications</a:t>
            </a:r>
          </a:p>
          <a:p>
            <a:pPr eaLnBrk="1" hangingPunct="1"/>
            <a:r>
              <a:rPr lang="en-AU" sz="2300" smtClean="0"/>
              <a:t>3:50  	Break</a:t>
            </a:r>
          </a:p>
          <a:p>
            <a:pPr eaLnBrk="1" hangingPunct="1"/>
            <a:r>
              <a:rPr lang="en-AU" sz="2300" smtClean="0"/>
              <a:t>4:00 	Data, model validation and timeframe</a:t>
            </a:r>
          </a:p>
          <a:p>
            <a:pPr eaLnBrk="1" hangingPunct="1"/>
            <a:r>
              <a:rPr lang="en-AU" sz="2300" smtClean="0"/>
              <a:t>4:55  	Summary &amp; next steps</a:t>
            </a:r>
          </a:p>
        </p:txBody>
      </p:sp>
      <p:pic>
        <p:nvPicPr>
          <p:cNvPr id="17411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AA820B-07F5-409F-BC3D-2390E2D7B56E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83880" cy="864096"/>
          </a:xfrm>
        </p:spPr>
        <p:txBody>
          <a:bodyPr/>
          <a:lstStyle/>
          <a:p>
            <a:r>
              <a:rPr lang="en-AU" dirty="0" smtClean="0"/>
              <a:t>TC rate-of-change calculation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183880" cy="4104456"/>
          </a:xfrm>
        </p:spPr>
        <p:txBody>
          <a:bodyPr/>
          <a:lstStyle/>
          <a:p>
            <a:r>
              <a:rPr lang="en-AU" sz="2400" dirty="0" smtClean="0"/>
              <a:t>In the Model, the annual rate of productivity and efficiency growth over the forecast regulatory period is assumed to be the sum of:  </a:t>
            </a:r>
          </a:p>
          <a:p>
            <a:pPr lvl="1">
              <a:buFont typeface="Arial" pitchFamily="34" charset="0"/>
              <a:buChar char="•"/>
            </a:pPr>
            <a:r>
              <a:rPr lang="en-AU" sz="1800" dirty="0" smtClean="0"/>
              <a:t>an efficiency improvement factor </a:t>
            </a:r>
            <a:r>
              <a:rPr lang="en-US" sz="1800" dirty="0" smtClean="0"/>
              <a:t>– The NSP-specific overall cost inefficiency is assumed to be gradually removed over the next 20 years</a:t>
            </a:r>
            <a:r>
              <a:rPr lang="en-AU" sz="1800" dirty="0" smtClean="0"/>
              <a:t>; </a:t>
            </a:r>
          </a:p>
          <a:p>
            <a:pPr lvl="1">
              <a:buFont typeface="Arial" pitchFamily="34" charset="0"/>
              <a:buChar char="•"/>
            </a:pPr>
            <a:r>
              <a:rPr lang="en-AU" sz="1800" dirty="0" smtClean="0"/>
              <a:t>a productivity growth factor based on observed industry productivity change</a:t>
            </a:r>
          </a:p>
          <a:p>
            <a:pPr>
              <a:buSzPct val="110000"/>
              <a:buFont typeface="Arial" pitchFamily="34" charset="0"/>
              <a:buChar char="•"/>
            </a:pPr>
            <a:r>
              <a:rPr lang="en-US" sz="2400" dirty="0" smtClean="0"/>
              <a:t>In regulatory practice, careful consideration of potential productivity and efficiency changes that can be achieved by individual NSPs over the forecast regulatory period is important  </a:t>
            </a:r>
            <a:endParaRPr lang="en-AU" sz="2400" dirty="0" smtClean="0"/>
          </a:p>
          <a:p>
            <a:pPr>
              <a:buNone/>
            </a:pPr>
            <a:r>
              <a:rPr lang="en-AU" sz="2000" dirty="0" smtClean="0"/>
              <a:t>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20</a:t>
            </a:fld>
            <a:endParaRPr lang="en-A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250" y="404813"/>
            <a:ext cx="8183563" cy="4392612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endParaRPr lang="en-US" sz="1800" dirty="0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DDD00-CE6A-4B5C-B60B-9836FB7D28A9}" type="slidenum">
              <a:rPr lang="en-AU" smtClean="0"/>
              <a:pPr>
                <a:defRPr/>
              </a:pPr>
              <a:t>21</a:t>
            </a:fld>
            <a:endParaRPr lang="en-AU" dirty="0"/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827583" y="1160562"/>
          <a:ext cx="7705203" cy="4788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4036" name="Picture 3" descr="D10 1334418  AER logo_landscape_RGB 300dp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68313" y="188913"/>
            <a:ext cx="8183562" cy="9366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ctr">
              <a:defRPr/>
            </a:pPr>
            <a:r>
              <a:rPr lang="en-US" sz="3200" dirty="0"/>
              <a:t>Comparing </a:t>
            </a:r>
            <a:r>
              <a:rPr lang="en-US" sz="3200" dirty="0" smtClean="0"/>
              <a:t>total cost forecasts </a:t>
            </a:r>
            <a:endParaRPr lang="en-US" sz="320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183562" cy="71913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AU" dirty="0" smtClean="0"/>
              <a:t>TC benchmarking outcomes</a:t>
            </a:r>
            <a:endParaRPr lang="en-AU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BC16CF-A1A8-4605-AE4F-4BD907B88014}" type="slidenum">
              <a:rPr lang="en-AU" smtClean="0"/>
              <a:pPr>
                <a:defRPr/>
              </a:pPr>
              <a:t>22</a:t>
            </a:fld>
            <a:endParaRPr lang="en-AU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539552" y="1340768"/>
          <a:ext cx="792088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562" cy="86518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AU" dirty="0" smtClean="0"/>
              <a:t>Implications for the assessment of expenditure proposal</a:t>
            </a:r>
            <a:endParaRPr lang="en-US" dirty="0"/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468313" y="1484784"/>
            <a:ext cx="8183562" cy="4536504"/>
          </a:xfrm>
        </p:spPr>
        <p:txBody>
          <a:bodyPr/>
          <a:lstStyle/>
          <a:p>
            <a:r>
              <a:rPr lang="en-US" dirty="0" smtClean="0"/>
              <a:t>If EB results suggest that:</a:t>
            </a:r>
          </a:p>
          <a:p>
            <a:pPr lvl="1"/>
            <a:r>
              <a:rPr lang="en-US" sz="2000" dirty="0" smtClean="0"/>
              <a:t>an NSP appears to be relatively inefficient in relation to historical expenditure; and/or</a:t>
            </a:r>
          </a:p>
          <a:p>
            <a:pPr lvl="1"/>
            <a:r>
              <a:rPr lang="en-US" sz="2000" dirty="0" smtClean="0"/>
              <a:t>its proposed forecasts are materially higher than what is required by an NSP with strong incentives to operate efficiently; and</a:t>
            </a:r>
          </a:p>
          <a:p>
            <a:r>
              <a:rPr lang="en-US" dirty="0" smtClean="0"/>
              <a:t>If this finding is supported by other high-level assessment results (e.g., category analysis) </a:t>
            </a:r>
          </a:p>
          <a:p>
            <a:endParaRPr lang="en-US" sz="800" dirty="0" smtClean="0"/>
          </a:p>
          <a:p>
            <a:r>
              <a:rPr lang="en-US" dirty="0" smtClean="0"/>
              <a:t>Then further investigation into proposed expenditure may be required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C3F65D-BB40-48A8-952C-C9D4673A7830}" type="slidenum">
              <a:rPr lang="en-AU" smtClean="0"/>
              <a:pPr>
                <a:defRPr/>
              </a:pPr>
              <a:t>23</a:t>
            </a:fld>
            <a:endParaRPr lang="en-AU" dirty="0"/>
          </a:p>
        </p:txBody>
      </p:sp>
      <p:pic>
        <p:nvPicPr>
          <p:cNvPr id="4608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183562" cy="4187825"/>
          </a:xfrm>
        </p:spPr>
        <p:txBody>
          <a:bodyPr/>
          <a:lstStyle/>
          <a:p>
            <a:r>
              <a:rPr lang="en-AU" dirty="0" smtClean="0"/>
              <a:t>First pass</a:t>
            </a:r>
          </a:p>
          <a:p>
            <a:pPr lvl="1">
              <a:spcBef>
                <a:spcPts val="1200"/>
              </a:spcBef>
            </a:pPr>
            <a:r>
              <a:rPr lang="en-AU" dirty="0" smtClean="0"/>
              <a:t>How should the AER account for finding that a firm is not close to the frontier in assessing a regulatory proposal?</a:t>
            </a:r>
          </a:p>
          <a:p>
            <a:pPr lvl="1">
              <a:spcBef>
                <a:spcPts val="1200"/>
              </a:spcBef>
            </a:pPr>
            <a:r>
              <a:rPr lang="en-AU" dirty="0" smtClean="0"/>
              <a:t>Is the TFP change expected in the forecast period relevant?</a:t>
            </a:r>
          </a:p>
          <a:p>
            <a:pPr lvl="1">
              <a:spcBef>
                <a:spcPts val="1200"/>
              </a:spcBef>
            </a:pPr>
            <a:r>
              <a:rPr lang="en-AU" dirty="0" smtClean="0"/>
              <a:t>Total cost rate of change – over what period is it reasonable to expect to see efficiency catch up on the capital stock?</a:t>
            </a:r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C5C4B3-F744-4F72-9816-78377F4F35BF}" type="slidenum">
              <a:rPr lang="en-AU" smtClean="0"/>
              <a:pPr>
                <a:defRPr/>
              </a:pPr>
              <a:t>24</a:t>
            </a:fld>
            <a:endParaRPr lang="en-AU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2513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Discussion points (1)</a:t>
            </a:r>
            <a:endParaRPr lang="en-AU" dirty="0"/>
          </a:p>
        </p:txBody>
      </p:sp>
      <p:pic>
        <p:nvPicPr>
          <p:cNvPr id="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183563" cy="1050925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Discussion points (2)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484313"/>
            <a:ext cx="8183563" cy="4392612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Is an NSP responding to the incentive framework?</a:t>
            </a:r>
          </a:p>
          <a:p>
            <a:pPr lvl="2">
              <a:spcBef>
                <a:spcPts val="1200"/>
              </a:spcBef>
              <a:defRPr/>
            </a:pPr>
            <a:r>
              <a:rPr lang="en-AU" sz="2400" dirty="0" smtClean="0"/>
              <a:t>The NSP’s productivity performance compares poorly to its peers (i.e. it is a long way from the efficient frontier) and it fails to catch up over time</a:t>
            </a:r>
          </a:p>
          <a:p>
            <a:pPr lvl="2">
              <a:spcBef>
                <a:spcPts val="1200"/>
              </a:spcBef>
              <a:defRPr/>
            </a:pPr>
            <a:r>
              <a:rPr lang="en-AU" sz="2400" dirty="0" smtClean="0"/>
              <a:t>The NSP’s productivity performance remained constant or declined over time while that of other NSPs continued to grow.</a:t>
            </a:r>
          </a:p>
          <a:p>
            <a:pPr>
              <a:spcBef>
                <a:spcPts val="1200"/>
              </a:spcBef>
              <a:defRPr/>
            </a:pPr>
            <a:r>
              <a:rPr lang="en-AU" sz="3000" dirty="0" smtClean="0"/>
              <a:t>Issues arising from presentation</a:t>
            </a:r>
          </a:p>
          <a:p>
            <a:pPr lvl="1">
              <a:defRPr/>
            </a:pPr>
            <a:endParaRPr lang="en-AU" dirty="0" smtClean="0"/>
          </a:p>
          <a:p>
            <a:pPr>
              <a:defRPr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96B976-4B6C-49F2-87E9-F81C1D00D2A7}" type="slidenum">
              <a:rPr lang="en-AU" smtClean="0"/>
              <a:pPr>
                <a:defRPr/>
              </a:pPr>
              <a:t>25</a:t>
            </a:fld>
            <a:endParaRPr lang="en-AU" dirty="0"/>
          </a:p>
        </p:txBody>
      </p:sp>
      <p:pic>
        <p:nvPicPr>
          <p:cNvPr id="5325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828800"/>
          </a:xfrm>
        </p:spPr>
        <p:txBody>
          <a:bodyPr>
            <a:normAutofit/>
          </a:bodyPr>
          <a:lstStyle/>
          <a:p>
            <a:r>
              <a:rPr lang="en-AU" sz="2800" dirty="0" smtClean="0"/>
              <a:t>Applications – operating expenditure</a:t>
            </a:r>
            <a:endParaRPr lang="en-AU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26</a:t>
            </a:fld>
            <a:endParaRPr lang="en-A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ADFE94-C70A-45C3-B8B3-4B62EE6B7E78}" type="slidenum">
              <a:rPr lang="en-AU" smtClean="0"/>
              <a:pPr>
                <a:defRPr/>
              </a:pPr>
              <a:t>27</a:t>
            </a:fld>
            <a:endParaRPr lang="en-AU" dirty="0"/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>
          <a:xfrm>
            <a:off x="611188" y="1484784"/>
            <a:ext cx="8183562" cy="4115916"/>
          </a:xfrm>
        </p:spPr>
        <p:txBody>
          <a:bodyPr/>
          <a:lstStyle/>
          <a:p>
            <a:r>
              <a:rPr lang="en-AU" dirty="0" err="1" smtClean="0"/>
              <a:t>Opex</a:t>
            </a:r>
            <a:r>
              <a:rPr lang="en-AU" dirty="0" smtClean="0"/>
              <a:t> lends itself to econometric assessment techniques</a:t>
            </a:r>
          </a:p>
          <a:p>
            <a:r>
              <a:rPr lang="en-AU" dirty="0" smtClean="0"/>
              <a:t>Focused on inputs that can be changed in short-run</a:t>
            </a:r>
          </a:p>
          <a:p>
            <a:pPr lvl="1"/>
            <a:r>
              <a:rPr lang="en-AU" sz="2800" dirty="0" smtClean="0"/>
              <a:t>Econometric model able to produce top down </a:t>
            </a:r>
            <a:r>
              <a:rPr lang="en-AU" sz="2800" dirty="0" err="1" smtClean="0"/>
              <a:t>opex</a:t>
            </a:r>
            <a:r>
              <a:rPr lang="en-AU" sz="2800" dirty="0" smtClean="0"/>
              <a:t> forecast relevant to base year assessment</a:t>
            </a:r>
          </a:p>
          <a:p>
            <a:pPr lvl="1"/>
            <a:r>
              <a:rPr lang="en-AU" sz="2800" dirty="0" smtClean="0"/>
              <a:t>Rate of change potential substitute for existing </a:t>
            </a:r>
            <a:r>
              <a:rPr lang="en-AU" sz="2800" dirty="0" err="1" smtClean="0"/>
              <a:t>opex</a:t>
            </a:r>
            <a:r>
              <a:rPr lang="en-AU" sz="2800" dirty="0" smtClean="0"/>
              <a:t> trending method</a:t>
            </a:r>
          </a:p>
          <a:p>
            <a:pPr>
              <a:buFont typeface="Wingdings 2" pitchFamily="18" charset="2"/>
              <a:buNone/>
            </a:pPr>
            <a:endParaRPr lang="en-AU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328025" cy="10525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/>
              <a:t>Operating expenditure applications</a:t>
            </a:r>
            <a:endParaRPr lang="en-A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5059015"/>
          </a:xfrm>
        </p:spPr>
        <p:txBody>
          <a:bodyPr tIns="144000" bIns="144000"/>
          <a:lstStyle/>
          <a:p>
            <a:pPr algn="ctr">
              <a:buFont typeface="Wingdings 2" pitchFamily="18" charset="2"/>
              <a:buNone/>
              <a:defRPr/>
            </a:pPr>
            <a:r>
              <a:rPr lang="en-AU" sz="3600" b="1" dirty="0" err="1" smtClean="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Opex</a:t>
            </a:r>
            <a:r>
              <a:rPr lang="en-AU" sz="3600" b="1" dirty="0" smtClean="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 assessment - overview  </a:t>
            </a:r>
          </a:p>
          <a:p>
            <a:pPr lvl="1">
              <a:defRPr/>
            </a:pPr>
            <a:endParaRPr lang="en-AU" dirty="0" smtClean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AU" dirty="0" smtClean="0"/>
              <a:t>Technique overview  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AU" dirty="0" smtClean="0"/>
              <a:t>Results: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AU" dirty="0" smtClean="0"/>
              <a:t>base-year </a:t>
            </a:r>
            <a:r>
              <a:rPr lang="en-AU" dirty="0" err="1" smtClean="0"/>
              <a:t>opex</a:t>
            </a:r>
            <a:r>
              <a:rPr lang="en-AU" dirty="0" smtClean="0"/>
              <a:t> efficiency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 err="1" smtClean="0"/>
              <a:t>opex</a:t>
            </a:r>
            <a:r>
              <a:rPr lang="en-US" dirty="0" smtClean="0"/>
              <a:t> partial productivity growth rates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Symbol"/>
              <a:buChar char="Þ"/>
              <a:defRPr/>
            </a:pPr>
            <a:r>
              <a:rPr lang="en-US" dirty="0" smtClean="0"/>
              <a:t> forecast o</a:t>
            </a:r>
            <a:r>
              <a:rPr lang="en-AU" dirty="0" err="1" smtClean="0"/>
              <a:t>pex</a:t>
            </a:r>
            <a:r>
              <a:rPr lang="en-AU" dirty="0" smtClean="0"/>
              <a:t> rate of change  </a:t>
            </a:r>
          </a:p>
          <a:p>
            <a:pPr marL="265113" lvl="1" indent="-265113">
              <a:spcBef>
                <a:spcPts val="600"/>
              </a:spcBef>
              <a:spcAft>
                <a:spcPts val="600"/>
              </a:spcAft>
              <a:buSzPct val="80000"/>
              <a:buFont typeface="Wingdings 2" pitchFamily="18" charset="2"/>
              <a:buChar char=""/>
              <a:defRPr/>
            </a:pPr>
            <a:r>
              <a:rPr lang="en-AU" sz="2800" dirty="0" smtClean="0"/>
              <a:t>Implications for the assessment of an NSP’s expenditure proposal</a:t>
            </a:r>
          </a:p>
          <a:p>
            <a:pPr>
              <a:buNone/>
              <a:defRPr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36A2C-39B1-410E-8B6C-2A6FAD0AAC26}" type="slidenum">
              <a:rPr lang="en-AU" smtClean="0"/>
              <a:pPr>
                <a:defRPr/>
              </a:pPr>
              <a:t>28</a:t>
            </a:fld>
            <a:endParaRPr lang="en-AU" dirty="0"/>
          </a:p>
        </p:txBody>
      </p:sp>
      <p:pic>
        <p:nvPicPr>
          <p:cNvPr id="61443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 bwMode="auto">
          <a:xfrm>
            <a:off x="395288" y="476250"/>
            <a:ext cx="8183562" cy="95091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342900" indent="-342900" algn="ctr"/>
            <a:r>
              <a:rPr lang="en-US" sz="3200" smtClean="0">
                <a:effectLst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268413"/>
            <a:ext cx="8183562" cy="4764087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Opex</a:t>
            </a:r>
            <a:r>
              <a:rPr lang="en-US" dirty="0" smtClean="0"/>
              <a:t> cost function </a:t>
            </a:r>
            <a:r>
              <a:rPr lang="en-US" dirty="0" err="1" smtClean="0"/>
              <a:t>modelling</a:t>
            </a:r>
            <a:r>
              <a:rPr lang="en-US" dirty="0" smtClean="0"/>
              <a:t> can</a:t>
            </a:r>
            <a:r>
              <a:rPr lang="en-US" dirty="0"/>
              <a:t> </a:t>
            </a:r>
            <a:r>
              <a:rPr lang="en-US" dirty="0" smtClean="0"/>
              <a:t>assess: </a:t>
            </a:r>
          </a:p>
          <a:p>
            <a:pPr lvl="1">
              <a:defRPr/>
            </a:pPr>
            <a:r>
              <a:rPr lang="en-US" dirty="0" smtClean="0"/>
              <a:t>base-year efficient </a:t>
            </a:r>
            <a:r>
              <a:rPr lang="en-US" dirty="0" err="1" smtClean="0"/>
              <a:t>opex</a:t>
            </a:r>
            <a:r>
              <a:rPr lang="en-US" dirty="0" smtClean="0"/>
              <a:t>; and</a:t>
            </a:r>
          </a:p>
          <a:p>
            <a:pPr lvl="1">
              <a:defRPr/>
            </a:pPr>
            <a:r>
              <a:rPr lang="en-US" dirty="0" err="1" smtClean="0"/>
              <a:t>opex</a:t>
            </a:r>
            <a:r>
              <a:rPr lang="en-US" dirty="0" smtClean="0"/>
              <a:t> partial productivity growth rates</a:t>
            </a:r>
          </a:p>
          <a:p>
            <a:pPr marL="265113" lvl="1" indent="-265113">
              <a:buSzPct val="80000"/>
              <a:buFont typeface="Wingdings 2" pitchFamily="18" charset="2"/>
              <a:buChar char=""/>
              <a:defRPr/>
            </a:pPr>
            <a:r>
              <a:rPr lang="en-US" sz="2800" dirty="0" smtClean="0"/>
              <a:t>In the Model, a simple </a:t>
            </a:r>
            <a:r>
              <a:rPr lang="en-US" sz="2800" dirty="0" err="1" smtClean="0"/>
              <a:t>opex</a:t>
            </a:r>
            <a:r>
              <a:rPr lang="en-US" sz="2800" dirty="0" smtClean="0"/>
              <a:t> cost function has been estimated for illustrative purposes</a:t>
            </a:r>
          </a:p>
          <a:p>
            <a:pPr marL="265113" lvl="1" indent="-265113">
              <a:buSzPct val="80000"/>
              <a:buFont typeface="Wingdings 2" pitchFamily="18" charset="2"/>
              <a:buChar char=""/>
              <a:defRPr/>
            </a:pPr>
            <a:endParaRPr lang="en-US" dirty="0" smtClean="0"/>
          </a:p>
          <a:p>
            <a:pPr marL="265113" lvl="1" indent="-265113">
              <a:buSzPct val="80000"/>
              <a:buFont typeface="Wingdings 2" pitchFamily="18" charset="2"/>
              <a:buChar char=""/>
              <a:defRPr/>
            </a:pPr>
            <a:endParaRPr lang="en-US" dirty="0" smtClean="0"/>
          </a:p>
          <a:p>
            <a:pPr marL="265113" lvl="1" indent="-265113">
              <a:buSzPct val="80000"/>
              <a:buFont typeface="Wingdings 2" pitchFamily="18" charset="2"/>
              <a:buChar char=""/>
              <a:defRPr/>
            </a:pPr>
            <a:endParaRPr lang="en-US" dirty="0" smtClean="0"/>
          </a:p>
          <a:p>
            <a:pPr marL="265113" lvl="1" indent="-265113">
              <a:spcBef>
                <a:spcPts val="0"/>
              </a:spcBef>
              <a:buSzPct val="80000"/>
              <a:buFont typeface="Wingdings 2" pitchFamily="18" charset="2"/>
              <a:buChar char=""/>
              <a:defRPr/>
            </a:pPr>
            <a:r>
              <a:rPr lang="en-US" dirty="0" smtClean="0"/>
              <a:t>This follows Economic Insights (2012) </a:t>
            </a:r>
          </a:p>
          <a:p>
            <a:pPr marL="265113" lvl="1" indent="-265113">
              <a:buSzPct val="80000"/>
              <a:buFont typeface="Verdana" pitchFamily="34" charset="0"/>
              <a:buNone/>
              <a:defRPr/>
            </a:pPr>
            <a:r>
              <a:rPr lang="en-US" sz="1200" dirty="0" smtClean="0"/>
              <a:t>Economic Insights (2012), </a:t>
            </a:r>
            <a:r>
              <a:rPr lang="en-US" sz="1200" i="1" dirty="0" smtClean="0"/>
              <a:t>Econometric Estimates of the Victorian Gas Distribution Businesses’ Efficiency and Future Productivity Growth</a:t>
            </a:r>
            <a:r>
              <a:rPr lang="en-US" sz="1200" dirty="0" smtClean="0"/>
              <a:t>, Report prepared for SP </a:t>
            </a:r>
            <a:r>
              <a:rPr lang="en-US" sz="1200" dirty="0" err="1" smtClean="0"/>
              <a:t>AusNet</a:t>
            </a:r>
            <a:r>
              <a:rPr lang="en-US" sz="1200" dirty="0" smtClean="0"/>
              <a:t>, 28 March 2012. </a:t>
            </a:r>
            <a:endParaRPr lang="en-AU" sz="1200" dirty="0" smtClean="0"/>
          </a:p>
          <a:p>
            <a:pPr marL="265113" lvl="1" indent="-265113">
              <a:buSzPct val="80000"/>
              <a:buFont typeface="Verdana" pitchFamily="34" charset="0"/>
              <a:buNone/>
              <a:defRPr/>
            </a:pPr>
            <a:endParaRPr lang="en-US" dirty="0" smtClean="0"/>
          </a:p>
          <a:p>
            <a:pPr marL="265113" lvl="1" indent="-265113">
              <a:buSzPct val="80000"/>
              <a:buFont typeface="Wingdings 2" pitchFamily="18" charset="2"/>
              <a:buChar char=""/>
              <a:defRPr/>
            </a:pPr>
            <a:endParaRPr lang="en-US" dirty="0" smtClean="0"/>
          </a:p>
          <a:p>
            <a:pPr>
              <a:buFont typeface="Wingdings 2" pitchFamily="18" charset="2"/>
              <a:buNone/>
              <a:defRPr/>
            </a:pP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9E4B30-40DC-49FE-95C1-01C650F86EFC}" type="slidenum">
              <a:rPr lang="en-AU" smtClean="0"/>
              <a:pPr>
                <a:defRPr/>
              </a:pPr>
              <a:t>29</a:t>
            </a:fld>
            <a:endParaRPr lang="en-AU" dirty="0"/>
          </a:p>
        </p:txBody>
      </p:sp>
      <p:pic>
        <p:nvPicPr>
          <p:cNvPr id="624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84213" y="620713"/>
            <a:ext cx="7343775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ctr">
              <a:defRPr/>
            </a:pPr>
            <a:r>
              <a:rPr lang="en-US" sz="3600" b="1" dirty="0" err="1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Opex</a:t>
            </a:r>
            <a:r>
              <a:rPr lang="en-US" sz="3600" b="1" dirty="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 cost function </a:t>
            </a:r>
            <a:r>
              <a:rPr lang="en-US" sz="3600" b="1" dirty="0" err="1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modelling</a:t>
            </a:r>
            <a:endParaRPr lang="en-US" sz="3600" b="1" dirty="0">
              <a:solidFill>
                <a:srgbClr val="FF8D3E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pic>
        <p:nvPicPr>
          <p:cNvPr id="624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550" y="4005263"/>
            <a:ext cx="73628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Where are we today?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pic>
        <p:nvPicPr>
          <p:cNvPr id="1945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E52907-F4B8-45C9-A84E-3CD6007F4D4B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68313" y="1628775"/>
          <a:ext cx="8183562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3407"/>
                <a:gridCol w="6600155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Date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Subject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13</a:t>
                      </a:r>
                      <a:r>
                        <a:rPr lang="en-AU" baseline="0" dirty="0" smtClean="0"/>
                        <a:t> March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DNSP outputs and environmental</a:t>
                      </a:r>
                      <a:r>
                        <a:rPr lang="en-AU" baseline="0" dirty="0" smtClean="0"/>
                        <a:t> factors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14 March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TNSP outputs</a:t>
                      </a:r>
                      <a:r>
                        <a:rPr lang="en-AU" baseline="0" dirty="0" smtClean="0"/>
                        <a:t> and environmental variables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20 March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NSP inputs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kern="1200" dirty="0" smtClean="0"/>
                        <a:t>30 April</a:t>
                      </a:r>
                      <a:endParaRPr kumimoji="0" lang="en-A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kern="1200" dirty="0" smtClean="0"/>
                        <a:t>Measurement – DNSP outputs and environmental variables</a:t>
                      </a:r>
                      <a:endParaRPr kumimoji="0" lang="en-A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Measurement </a:t>
                      </a:r>
                      <a:r>
                        <a:rPr lang="en-AU" baseline="0" dirty="0" smtClean="0"/>
                        <a:t>– TNSP</a:t>
                      </a:r>
                      <a:r>
                        <a:rPr lang="en-AU" dirty="0" smtClean="0"/>
                        <a:t> outputs and environmental variables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 May</a:t>
                      </a:r>
                      <a:endParaRPr kumimoji="0" lang="en-A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Measurement - NSP inputs</a:t>
                      </a:r>
                      <a:endParaRPr kumimoji="0" lang="en-A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6 June</a:t>
                      </a:r>
                      <a:endParaRPr lang="en-AU" dirty="0"/>
                    </a:p>
                  </a:txBody>
                  <a:tcPr>
                    <a:solidFill>
                      <a:srgbClr val="00B0F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Applications of economic</a:t>
                      </a:r>
                      <a:r>
                        <a:rPr lang="en-AU" baseline="0" dirty="0" smtClean="0"/>
                        <a:t> benchmarking techniques</a:t>
                      </a:r>
                      <a:endParaRPr lang="en-AU" dirty="0"/>
                    </a:p>
                  </a:txBody>
                  <a:tcPr>
                    <a:solidFill>
                      <a:srgbClr val="00B0F0">
                        <a:alpha val="57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13 June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Scope of the guideline</a:t>
                      </a:r>
                      <a:r>
                        <a:rPr lang="en-AU" baseline="0" dirty="0" smtClean="0"/>
                        <a:t> and expenditure setting process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 bwMode="auto">
          <a:xfrm>
            <a:off x="479425" y="1628775"/>
            <a:ext cx="8185150" cy="43910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342900" indent="-342900"/>
            <a:r>
              <a:rPr lang="en-US" dirty="0" smtClean="0">
                <a:effectLst/>
              </a:rPr>
              <a:t> 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7AE6A9-3D06-4064-B15E-4BA0A5D507ED}" type="slidenum">
              <a:rPr lang="en-AU" smtClean="0"/>
              <a:pPr>
                <a:defRPr/>
              </a:pPr>
              <a:t>30</a:t>
            </a:fld>
            <a:endParaRPr lang="en-AU" dirty="0"/>
          </a:p>
        </p:txBody>
      </p:sp>
      <p:pic>
        <p:nvPicPr>
          <p:cNvPr id="63491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6349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684213" y="765175"/>
            <a:ext cx="7704137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ctr">
              <a:defRPr/>
            </a:pPr>
            <a:r>
              <a:rPr lang="en-US" sz="3600" b="1" dirty="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Measuring </a:t>
            </a:r>
            <a:r>
              <a:rPr lang="en-US" sz="3600" b="1" dirty="0" err="1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opex</a:t>
            </a:r>
            <a:r>
              <a:rPr lang="en-US" sz="3600" dirty="0"/>
              <a:t> </a:t>
            </a:r>
            <a:r>
              <a:rPr lang="en-US" sz="3600" b="1" dirty="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efficiency</a:t>
            </a:r>
          </a:p>
        </p:txBody>
      </p:sp>
      <p:sp>
        <p:nvSpPr>
          <p:cNvPr id="63495" name="Content Placeholder 10"/>
          <p:cNvSpPr>
            <a:spLocks noGrp="1"/>
          </p:cNvSpPr>
          <p:nvPr>
            <p:ph idx="1"/>
          </p:nvPr>
        </p:nvSpPr>
        <p:spPr>
          <a:xfrm>
            <a:off x="439738" y="1557338"/>
            <a:ext cx="8183562" cy="4041775"/>
          </a:xfrm>
        </p:spPr>
        <p:txBody>
          <a:bodyPr/>
          <a:lstStyle/>
          <a:p>
            <a:r>
              <a:rPr lang="en-US" dirty="0" smtClean="0"/>
              <a:t>For each NSP, predicted </a:t>
            </a:r>
            <a:r>
              <a:rPr lang="en-US" dirty="0" err="1" smtClean="0"/>
              <a:t>opex</a:t>
            </a:r>
            <a:r>
              <a:rPr lang="en-US" dirty="0" smtClean="0"/>
              <a:t> is compared with actual </a:t>
            </a:r>
            <a:r>
              <a:rPr lang="en-US" dirty="0" err="1" smtClean="0"/>
              <a:t>opex</a:t>
            </a:r>
            <a:r>
              <a:rPr lang="en-US" dirty="0" smtClean="0"/>
              <a:t> to measure </a:t>
            </a:r>
            <a:r>
              <a:rPr lang="en-US" dirty="0" err="1" smtClean="0"/>
              <a:t>opex</a:t>
            </a:r>
            <a:r>
              <a:rPr lang="en-US" dirty="0" smtClean="0"/>
              <a:t> efficiency</a:t>
            </a:r>
          </a:p>
          <a:p>
            <a:r>
              <a:rPr lang="en-US" dirty="0" smtClean="0"/>
              <a:t>If predicted </a:t>
            </a:r>
            <a:r>
              <a:rPr lang="en-US" dirty="0" err="1" smtClean="0"/>
              <a:t>opex</a:t>
            </a:r>
            <a:r>
              <a:rPr lang="en-US" dirty="0" smtClean="0"/>
              <a:t> &gt;= actual </a:t>
            </a:r>
            <a:r>
              <a:rPr lang="en-US" dirty="0" err="1" smtClean="0"/>
              <a:t>opex</a:t>
            </a:r>
            <a:r>
              <a:rPr lang="en-US" dirty="0" smtClean="0"/>
              <a:t>, then </a:t>
            </a:r>
            <a:r>
              <a:rPr lang="en-US" dirty="0" err="1" smtClean="0"/>
              <a:t>opex</a:t>
            </a:r>
            <a:r>
              <a:rPr lang="en-US" dirty="0" smtClean="0"/>
              <a:t> efficiency is equal or above one</a:t>
            </a:r>
          </a:p>
          <a:p>
            <a:r>
              <a:rPr lang="en-US" dirty="0" smtClean="0"/>
              <a:t>If predicted </a:t>
            </a:r>
            <a:r>
              <a:rPr lang="en-US" dirty="0" err="1" smtClean="0"/>
              <a:t>opex</a:t>
            </a:r>
            <a:r>
              <a:rPr lang="en-US" dirty="0" smtClean="0"/>
              <a:t> &lt; actual </a:t>
            </a:r>
            <a:r>
              <a:rPr lang="en-US" dirty="0" err="1" smtClean="0"/>
              <a:t>opex</a:t>
            </a:r>
            <a:r>
              <a:rPr lang="en-US" dirty="0" smtClean="0"/>
              <a:t>, then </a:t>
            </a:r>
            <a:r>
              <a:rPr lang="en-US" dirty="0" err="1" smtClean="0"/>
              <a:t>opex</a:t>
            </a:r>
            <a:r>
              <a:rPr lang="en-US" dirty="0" smtClean="0"/>
              <a:t> efficiency is less than one =&gt; the NSP performs relatively inefficiently after allowing for operating environment effects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endParaRPr lang="en-AU" smtClean="0"/>
          </a:p>
          <a:p>
            <a:pPr lvl="1"/>
            <a:endParaRPr lang="en-AU" smtClean="0"/>
          </a:p>
          <a:p>
            <a:pPr lvl="1"/>
            <a:endParaRPr lang="en-AU" smtClean="0"/>
          </a:p>
          <a:p>
            <a:pPr lvl="1"/>
            <a:endParaRPr lang="en-AU" smtClean="0"/>
          </a:p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5CC85-8942-4BDE-95D4-7ECC9CDA0571}" type="slidenum">
              <a:rPr lang="en-AU" smtClean="0"/>
              <a:pPr>
                <a:defRPr/>
              </a:pPr>
              <a:t>31</a:t>
            </a:fld>
            <a:endParaRPr lang="en-AU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865188"/>
          </a:xfrm>
        </p:spPr>
        <p:txBody>
          <a:bodyPr/>
          <a:lstStyle/>
          <a:p>
            <a:pPr algn="ctr">
              <a:defRPr/>
            </a:pPr>
            <a:r>
              <a:rPr lang="en-US" dirty="0" err="1" smtClean="0"/>
              <a:t>Opex</a:t>
            </a:r>
            <a:r>
              <a:rPr lang="en-US" dirty="0" smtClean="0"/>
              <a:t> efficiency </a:t>
            </a:r>
            <a:r>
              <a:rPr lang="en-US" dirty="0"/>
              <a:t>of </a:t>
            </a:r>
            <a:r>
              <a:rPr lang="en-US" dirty="0" smtClean="0"/>
              <a:t>NSPs</a:t>
            </a:r>
            <a:endParaRPr lang="en-AU" dirty="0"/>
          </a:p>
        </p:txBody>
      </p:sp>
      <p:pic>
        <p:nvPicPr>
          <p:cNvPr id="6451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Picture 35"/>
          <p:cNvGraphicFramePr>
            <a:graphicFrameLocks/>
          </p:cNvGraphicFramePr>
          <p:nvPr/>
        </p:nvGraphicFramePr>
        <p:xfrm>
          <a:off x="971600" y="1700808"/>
          <a:ext cx="676875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183562" cy="4403725"/>
          </a:xfrm>
        </p:spPr>
        <p:txBody>
          <a:bodyPr/>
          <a:lstStyle/>
          <a:p>
            <a:r>
              <a:rPr lang="en-US" smtClean="0"/>
              <a:t>Are the findings supported by results from other assessment tools? </a:t>
            </a:r>
          </a:p>
          <a:p>
            <a:r>
              <a:rPr lang="en-US" smtClean="0"/>
              <a:t>For those NSPs found to be efficient, there is less need to conduct further investigations =&gt; revealed cost approach</a:t>
            </a:r>
            <a:endParaRPr lang="en-AU" smtClean="0"/>
          </a:p>
          <a:p>
            <a:r>
              <a:rPr lang="en-AU" smtClean="0"/>
              <a:t>Where an NSP’s base-year opex is found to be inefficient by a wide margin, then there may be a need to undertake further investigation  =&gt; adjustment to base-year opex may be warranted</a:t>
            </a:r>
          </a:p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642B20-4E1B-4EE6-B508-189DA80C6DF9}" type="slidenum">
              <a:rPr lang="en-AU" smtClean="0"/>
              <a:pPr>
                <a:defRPr/>
              </a:pPr>
              <a:t>32</a:t>
            </a:fld>
            <a:endParaRPr lang="en-AU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0688" y="188913"/>
            <a:ext cx="8183562" cy="1050925"/>
          </a:xfrm>
        </p:spPr>
        <p:txBody>
          <a:bodyPr/>
          <a:lstStyle/>
          <a:p>
            <a:pPr algn="ctr">
              <a:defRPr/>
            </a:pPr>
            <a:r>
              <a:rPr lang="en-AU" dirty="0" smtClean="0"/>
              <a:t>Implications of </a:t>
            </a:r>
            <a:r>
              <a:rPr lang="en-AU" dirty="0" err="1" smtClean="0"/>
              <a:t>opex</a:t>
            </a:r>
            <a:r>
              <a:rPr lang="en-AU" dirty="0" smtClean="0"/>
              <a:t> efficiency  </a:t>
            </a:r>
            <a:endParaRPr lang="en-AU" dirty="0"/>
          </a:p>
        </p:txBody>
      </p:sp>
      <p:pic>
        <p:nvPicPr>
          <p:cNvPr id="6656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</p:nvPr>
        </p:nvSpPr>
        <p:spPr bwMode="auto">
          <a:xfrm>
            <a:off x="479425" y="1628775"/>
            <a:ext cx="8185150" cy="43910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342900" indent="-342900"/>
            <a:r>
              <a:rPr lang="en-US" smtClean="0">
                <a:effectLst/>
              </a:rPr>
              <a:t> </a:t>
            </a:r>
            <a:br>
              <a:rPr lang="en-US" smtClean="0">
                <a:effectLst/>
              </a:rPr>
            </a:br>
            <a:r>
              <a:rPr lang="en-US" smtClean="0">
                <a:effectLst/>
              </a:rPr>
              <a:t/>
            </a:r>
            <a:br>
              <a:rPr lang="en-US" smtClean="0">
                <a:effectLst/>
              </a:rPr>
            </a:br>
            <a:r>
              <a:rPr lang="en-US" smtClean="0">
                <a:effectLst/>
              </a:rPr>
              <a:t/>
            </a:r>
            <a:br>
              <a:rPr lang="en-US" smtClean="0">
                <a:effectLst/>
              </a:rPr>
            </a:br>
            <a:r>
              <a:rPr lang="en-US" smtClean="0">
                <a:effectLst/>
              </a:rPr>
              <a:t/>
            </a:r>
            <a:br>
              <a:rPr lang="en-US" smtClean="0">
                <a:effectLst/>
              </a:rPr>
            </a:br>
            <a:endParaRPr lang="en-US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DD832-60E1-474B-AB30-9793383D31DF}" type="slidenum">
              <a:rPr lang="en-AU" smtClean="0"/>
              <a:pPr>
                <a:defRPr/>
              </a:pPr>
              <a:t>33</a:t>
            </a:fld>
            <a:endParaRPr lang="en-AU" dirty="0"/>
          </a:p>
        </p:txBody>
      </p:sp>
      <p:pic>
        <p:nvPicPr>
          <p:cNvPr id="67587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6758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611188" y="476250"/>
            <a:ext cx="7705725" cy="1077913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ctr">
              <a:defRPr/>
            </a:pPr>
            <a:r>
              <a:rPr lang="en-US" sz="3200" b="1" dirty="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Measuring </a:t>
            </a:r>
            <a:r>
              <a:rPr lang="en-US" sz="3200" b="1" dirty="0" err="1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opex</a:t>
            </a:r>
            <a:r>
              <a:rPr lang="en-US" sz="3200" b="1" dirty="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 partial productivity growth rate</a:t>
            </a:r>
          </a:p>
        </p:txBody>
      </p:sp>
      <p:sp>
        <p:nvSpPr>
          <p:cNvPr id="67591" name="Content Placeholder 10"/>
          <p:cNvSpPr>
            <a:spLocks noGrp="1"/>
          </p:cNvSpPr>
          <p:nvPr>
            <p:ph idx="1"/>
          </p:nvPr>
        </p:nvSpPr>
        <p:spPr>
          <a:xfrm>
            <a:off x="439738" y="1628775"/>
            <a:ext cx="8183562" cy="3970338"/>
          </a:xfrm>
        </p:spPr>
        <p:txBody>
          <a:bodyPr/>
          <a:lstStyle/>
          <a:p>
            <a:r>
              <a:rPr lang="en-US" dirty="0" err="1" smtClean="0"/>
              <a:t>Opex</a:t>
            </a:r>
            <a:r>
              <a:rPr lang="en-US" dirty="0" smtClean="0"/>
              <a:t> partial productivity growth rate can be derived using the parameter estimates from the modeling</a:t>
            </a:r>
          </a:p>
          <a:p>
            <a:r>
              <a:rPr lang="en-US" dirty="0" smtClean="0"/>
              <a:t>It is measured as the sum of:</a:t>
            </a:r>
          </a:p>
          <a:p>
            <a:pPr lvl="1"/>
            <a:r>
              <a:rPr lang="en-US" dirty="0" smtClean="0"/>
              <a:t>technical change</a:t>
            </a:r>
          </a:p>
          <a:p>
            <a:pPr lvl="1"/>
            <a:r>
              <a:rPr lang="en-US" dirty="0" smtClean="0"/>
              <a:t>returns-to-scale effect</a:t>
            </a:r>
          </a:p>
          <a:p>
            <a:pPr lvl="1"/>
            <a:r>
              <a:rPr lang="en-US" dirty="0" smtClean="0"/>
              <a:t>business condition change effect (incorporating both capital changes and operating environment changes)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250"/>
            <a:ext cx="8183563" cy="7921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dirty="0" smtClean="0"/>
              <a:t>Forecasting </a:t>
            </a:r>
            <a:r>
              <a:rPr lang="en-AU" dirty="0" err="1" smtClean="0"/>
              <a:t>opex</a:t>
            </a:r>
            <a:r>
              <a:rPr lang="en-AU" dirty="0" smtClean="0"/>
              <a:t> rate of change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69634" name="Content Placeholder 2"/>
          <p:cNvSpPr>
            <a:spLocks noGrp="1"/>
          </p:cNvSpPr>
          <p:nvPr>
            <p:ph idx="1"/>
          </p:nvPr>
        </p:nvSpPr>
        <p:spPr>
          <a:xfrm>
            <a:off x="539750" y="1341438"/>
            <a:ext cx="8183563" cy="4403725"/>
          </a:xfrm>
        </p:spPr>
        <p:txBody>
          <a:bodyPr/>
          <a:lstStyle/>
          <a:p>
            <a:r>
              <a:rPr lang="en-AU" sz="2000" dirty="0" smtClean="0"/>
              <a:t>The results informs on </a:t>
            </a:r>
            <a:r>
              <a:rPr lang="en-AU" sz="2000" dirty="0" err="1" smtClean="0"/>
              <a:t>opex</a:t>
            </a:r>
            <a:r>
              <a:rPr lang="en-AU" sz="2000" dirty="0" smtClean="0"/>
              <a:t> productivity and efficiency improvement potential of an NSP</a:t>
            </a:r>
          </a:p>
          <a:p>
            <a:pPr lvl="1"/>
            <a:r>
              <a:rPr lang="en-AU" sz="2000" dirty="0" smtClean="0"/>
              <a:t>one-off or glide-path adjustment to remove </a:t>
            </a:r>
            <a:r>
              <a:rPr lang="en-AU" sz="2000" dirty="0" err="1" smtClean="0"/>
              <a:t>opex</a:t>
            </a:r>
            <a:r>
              <a:rPr lang="en-AU" sz="2000" dirty="0" smtClean="0"/>
              <a:t> inefficiency</a:t>
            </a:r>
          </a:p>
          <a:p>
            <a:pPr lvl="1"/>
            <a:r>
              <a:rPr lang="en-AU" sz="2000" dirty="0" err="1" smtClean="0"/>
              <a:t>opex</a:t>
            </a:r>
            <a:r>
              <a:rPr lang="en-AU" sz="2000" dirty="0" smtClean="0"/>
              <a:t> partial productivity change </a:t>
            </a:r>
          </a:p>
          <a:p>
            <a:r>
              <a:rPr lang="en-AU" sz="2000" dirty="0" smtClean="0"/>
              <a:t>The AER applies a ‘base-step-trend’ </a:t>
            </a:r>
            <a:r>
              <a:rPr lang="en-AU" sz="2000" dirty="0" err="1" smtClean="0"/>
              <a:t>opex</a:t>
            </a:r>
            <a:r>
              <a:rPr lang="en-AU" sz="2000" dirty="0" smtClean="0"/>
              <a:t> analysis, under which base-year efficient </a:t>
            </a:r>
            <a:r>
              <a:rPr lang="en-AU" sz="2000" dirty="0" err="1" smtClean="0"/>
              <a:t>opex</a:t>
            </a:r>
            <a:r>
              <a:rPr lang="en-AU" sz="2000" dirty="0" smtClean="0"/>
              <a:t> is escalated for: </a:t>
            </a:r>
          </a:p>
          <a:p>
            <a:pPr lvl="1"/>
            <a:r>
              <a:rPr lang="en-AU" sz="2000" dirty="0" smtClean="0"/>
              <a:t>output growth; </a:t>
            </a:r>
          </a:p>
          <a:p>
            <a:pPr lvl="1"/>
            <a:r>
              <a:rPr lang="en-AU" sz="2000" dirty="0" err="1" smtClean="0"/>
              <a:t>opex</a:t>
            </a:r>
            <a:r>
              <a:rPr lang="en-AU" sz="2000" dirty="0" smtClean="0"/>
              <a:t> price escalation accounting for partial </a:t>
            </a:r>
            <a:r>
              <a:rPr lang="en-AU" sz="2000" dirty="0" err="1" smtClean="0"/>
              <a:t>opex</a:t>
            </a:r>
            <a:r>
              <a:rPr lang="en-AU" sz="2000" dirty="0" smtClean="0"/>
              <a:t> productivity change;  </a:t>
            </a:r>
          </a:p>
          <a:p>
            <a:pPr lvl="1">
              <a:spcAft>
                <a:spcPts val="600"/>
              </a:spcAft>
            </a:pPr>
            <a:r>
              <a:rPr lang="en-AU" sz="2000" dirty="0" smtClean="0"/>
              <a:t>‘step changes’ 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AU" sz="2000" dirty="0" smtClean="0"/>
              <a:t>The level of recurrent </a:t>
            </a:r>
            <a:r>
              <a:rPr lang="en-AU" sz="2000" dirty="0" err="1" smtClean="0"/>
              <a:t>opex</a:t>
            </a:r>
            <a:r>
              <a:rPr lang="en-AU" sz="2000" dirty="0" smtClean="0"/>
              <a:t> in a year is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endParaRPr lang="en-AU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A977A4-FB09-439D-9290-B164D25EB8F9}" type="slidenum">
              <a:rPr lang="en-AU" smtClean="0"/>
              <a:pPr>
                <a:defRPr/>
              </a:pPr>
              <a:t>34</a:t>
            </a:fld>
            <a:endParaRPr lang="en-AU" dirty="0"/>
          </a:p>
        </p:txBody>
      </p:sp>
      <p:pic>
        <p:nvPicPr>
          <p:cNvPr id="6963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750" y="5516563"/>
            <a:ext cx="797401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86518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AU" dirty="0" smtClean="0"/>
              <a:t>Implications for </a:t>
            </a:r>
            <a:r>
              <a:rPr lang="en-AU" dirty="0" err="1" smtClean="0"/>
              <a:t>opex</a:t>
            </a:r>
            <a:r>
              <a:rPr lang="en-AU" dirty="0" smtClean="0"/>
              <a:t> assessment</a:t>
            </a:r>
            <a:endParaRPr lang="en-AU" dirty="0"/>
          </a:p>
        </p:txBody>
      </p:sp>
      <p:sp>
        <p:nvSpPr>
          <p:cNvPr id="71682" name="Content Placeholder 2"/>
          <p:cNvSpPr>
            <a:spLocks noGrp="1"/>
          </p:cNvSpPr>
          <p:nvPr>
            <p:ph idx="1"/>
          </p:nvPr>
        </p:nvSpPr>
        <p:spPr>
          <a:xfrm>
            <a:off x="539750" y="1484313"/>
            <a:ext cx="8183563" cy="4332287"/>
          </a:xfrm>
        </p:spPr>
        <p:txBody>
          <a:bodyPr/>
          <a:lstStyle/>
          <a:p>
            <a:r>
              <a:rPr lang="en-AU" dirty="0" smtClean="0"/>
              <a:t>The results provide an alternative set of </a:t>
            </a:r>
            <a:r>
              <a:rPr lang="en-AU" dirty="0" err="1" smtClean="0"/>
              <a:t>opex</a:t>
            </a:r>
            <a:r>
              <a:rPr lang="en-AU" dirty="0" smtClean="0"/>
              <a:t> forecasts to:</a:t>
            </a:r>
          </a:p>
          <a:p>
            <a:pPr lvl="1"/>
            <a:r>
              <a:rPr lang="en-AU" dirty="0" err="1" smtClean="0"/>
              <a:t>opex</a:t>
            </a:r>
            <a:r>
              <a:rPr lang="en-AU" dirty="0" smtClean="0"/>
              <a:t> proposed by the NSP </a:t>
            </a:r>
          </a:p>
          <a:p>
            <a:pPr lvl="1"/>
            <a:r>
              <a:rPr lang="en-AU" dirty="0" err="1" smtClean="0"/>
              <a:t>Opex</a:t>
            </a:r>
            <a:r>
              <a:rPr lang="en-AU" dirty="0" smtClean="0"/>
              <a:t> determined under the ‘revealed cost’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For those NSPs found to be inefficient or proposing significantly higher </a:t>
            </a:r>
            <a:r>
              <a:rPr lang="en-AU" dirty="0" err="1" smtClean="0"/>
              <a:t>opex</a:t>
            </a:r>
            <a:r>
              <a:rPr lang="en-AU" dirty="0" smtClean="0"/>
              <a:t> forecasts, further investigation may be required in order to explain discrepancies in </a:t>
            </a:r>
            <a:r>
              <a:rPr lang="en-AU" dirty="0" err="1" smtClean="0"/>
              <a:t>opex</a:t>
            </a:r>
            <a:r>
              <a:rPr lang="en-AU" dirty="0" smtClean="0"/>
              <a:t> forecasts under alternative approaches</a:t>
            </a:r>
          </a:p>
          <a:p>
            <a:pPr>
              <a:spcBef>
                <a:spcPts val="1200"/>
              </a:spcBef>
              <a:buFont typeface="Wingdings 2" pitchFamily="18" charset="2"/>
              <a:buNone/>
            </a:pPr>
            <a:endParaRPr lang="en-AU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7B7C38-92D1-4123-9872-C04CB07677C0}" type="slidenum">
              <a:rPr lang="en-AU" smtClean="0"/>
              <a:pPr>
                <a:defRPr/>
              </a:pPr>
              <a:t>35</a:t>
            </a:fld>
            <a:endParaRPr lang="en-AU" dirty="0"/>
          </a:p>
        </p:txBody>
      </p:sp>
      <p:pic>
        <p:nvPicPr>
          <p:cNvPr id="7168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3"/>
            <a:ext cx="8183562" cy="720079"/>
          </a:xfrm>
        </p:spPr>
        <p:txBody>
          <a:bodyPr>
            <a:normAutofit/>
          </a:bodyPr>
          <a:lstStyle/>
          <a:p>
            <a:pPr lvl="1" algn="ctr">
              <a:defRPr/>
            </a:pPr>
            <a:r>
              <a:rPr lang="en-AU" dirty="0" smtClean="0"/>
              <a:t> </a:t>
            </a:r>
            <a:r>
              <a:rPr lang="en-AU" sz="3200" dirty="0" err="1" smtClean="0"/>
              <a:t>Opex</a:t>
            </a:r>
            <a:r>
              <a:rPr lang="en-AU" sz="3200" dirty="0" smtClean="0"/>
              <a:t> benchmarking outcomes</a:t>
            </a:r>
            <a:endParaRPr lang="en-AU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970EB2-2551-4EDF-9BCD-3AE15D0C9490}" type="slidenum">
              <a:rPr lang="en-AU" smtClean="0"/>
              <a:pPr>
                <a:defRPr/>
              </a:pPr>
              <a:t>36</a:t>
            </a:fld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3568" y="1268760"/>
          <a:ext cx="763284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3732" name="Picture 3" descr="D10 1334418  AER logo_landscape_RGB 300dp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7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r>
              <a:rPr lang="en-AU" dirty="0" smtClean="0"/>
              <a:t>Econometric model of </a:t>
            </a:r>
            <a:r>
              <a:rPr lang="en-AU" dirty="0" err="1" smtClean="0"/>
              <a:t>opex</a:t>
            </a:r>
            <a:r>
              <a:rPr lang="en-AU" dirty="0" smtClean="0"/>
              <a:t> — focused on short run</a:t>
            </a:r>
          </a:p>
          <a:p>
            <a:pPr lvl="1"/>
            <a:r>
              <a:rPr lang="en-AU" dirty="0" smtClean="0"/>
              <a:t>What capital input and operating environmental factors are most material to </a:t>
            </a:r>
            <a:r>
              <a:rPr lang="en-AU" dirty="0" err="1" smtClean="0"/>
              <a:t>opex</a:t>
            </a:r>
            <a:r>
              <a:rPr lang="en-AU" dirty="0" smtClean="0"/>
              <a:t>?</a:t>
            </a:r>
          </a:p>
          <a:p>
            <a:pPr lvl="2"/>
            <a:r>
              <a:rPr lang="en-AU" dirty="0" smtClean="0"/>
              <a:t>DNSPs</a:t>
            </a:r>
          </a:p>
          <a:p>
            <a:pPr lvl="2"/>
            <a:r>
              <a:rPr lang="en-AU" dirty="0" smtClean="0"/>
              <a:t>TNSPs</a:t>
            </a:r>
          </a:p>
          <a:p>
            <a:pPr lvl="1"/>
            <a:r>
              <a:rPr lang="en-AU" dirty="0" smtClean="0"/>
              <a:t>For example — asset age, weather, outages</a:t>
            </a:r>
          </a:p>
          <a:p>
            <a:pPr lvl="1"/>
            <a:endParaRPr lang="en-AU" dirty="0" smtClean="0"/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8424" y="6093296"/>
            <a:ext cx="457200" cy="365125"/>
          </a:xfrm>
        </p:spPr>
        <p:txBody>
          <a:bodyPr/>
          <a:lstStyle/>
          <a:p>
            <a:pPr>
              <a:defRPr/>
            </a:pPr>
            <a:fld id="{A7BAC46E-27CB-4860-B3B6-364275223969}" type="slidenum">
              <a:rPr lang="en-AU" smtClean="0"/>
              <a:pPr>
                <a:defRPr/>
              </a:pPr>
              <a:t>37</a:t>
            </a:fld>
            <a:endParaRPr lang="en-AU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2513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Discussion points (1)</a:t>
            </a:r>
            <a:endParaRPr lang="en-AU" dirty="0"/>
          </a:p>
        </p:txBody>
      </p:sp>
      <p:pic>
        <p:nvPicPr>
          <p:cNvPr id="7578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Discussion points (2)</a:t>
            </a:r>
            <a:endParaRPr lang="en-AU" dirty="0"/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>
          <a:xfrm>
            <a:off x="611188" y="1196752"/>
            <a:ext cx="8183562" cy="4187825"/>
          </a:xfrm>
        </p:spPr>
        <p:txBody>
          <a:bodyPr/>
          <a:lstStyle/>
          <a:p>
            <a:r>
              <a:rPr lang="en-AU" dirty="0" smtClean="0"/>
              <a:t>Top down </a:t>
            </a:r>
            <a:r>
              <a:rPr lang="en-AU" dirty="0" err="1" smtClean="0"/>
              <a:t>opex</a:t>
            </a:r>
            <a:r>
              <a:rPr lang="en-AU" dirty="0" smtClean="0"/>
              <a:t> forecast </a:t>
            </a:r>
          </a:p>
          <a:p>
            <a:pPr lvl="1"/>
            <a:r>
              <a:rPr lang="en-AU" dirty="0" smtClean="0"/>
              <a:t>How should the AER incorporate this into its assessment of </a:t>
            </a:r>
            <a:r>
              <a:rPr lang="en-AU" dirty="0" err="1" smtClean="0"/>
              <a:t>opex</a:t>
            </a:r>
            <a:r>
              <a:rPr lang="en-AU" dirty="0" smtClean="0"/>
              <a:t>?</a:t>
            </a:r>
          </a:p>
          <a:p>
            <a:pPr lvl="2"/>
            <a:r>
              <a:rPr lang="en-AU" dirty="0" smtClean="0"/>
              <a:t>Where an NSP appears to perform well (revealed costs)?</a:t>
            </a:r>
          </a:p>
          <a:p>
            <a:pPr lvl="2"/>
            <a:r>
              <a:rPr lang="en-AU" dirty="0" smtClean="0"/>
              <a:t>Where an NSP doesn't appear to perform well (further review, reliance on top down forecast)?</a:t>
            </a:r>
          </a:p>
          <a:p>
            <a:r>
              <a:rPr lang="en-AU" dirty="0" smtClean="0"/>
              <a:t>Rate of change</a:t>
            </a:r>
          </a:p>
          <a:p>
            <a:pPr lvl="1"/>
            <a:r>
              <a:rPr lang="en-AU" dirty="0" smtClean="0"/>
              <a:t>Should the AER provide all NSPs with the average technical change, or </a:t>
            </a:r>
          </a:p>
          <a:p>
            <a:pPr lvl="1"/>
            <a:r>
              <a:rPr lang="en-AU" dirty="0" smtClean="0"/>
              <a:t>should there be different rates of change for different NSPs?</a:t>
            </a:r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8424" y="6093296"/>
            <a:ext cx="457200" cy="365125"/>
          </a:xfrm>
        </p:spPr>
        <p:txBody>
          <a:bodyPr/>
          <a:lstStyle/>
          <a:p>
            <a:pPr>
              <a:defRPr/>
            </a:pPr>
            <a:fld id="{18D01ECA-ADFD-496B-A2BF-2A9934EE6D31}" type="slidenum">
              <a:rPr lang="en-AU" smtClean="0"/>
              <a:pPr>
                <a:defRPr/>
              </a:pPr>
              <a:t>38</a:t>
            </a:fld>
            <a:endParaRPr lang="en-AU" dirty="0"/>
          </a:p>
        </p:txBody>
      </p:sp>
      <p:pic>
        <p:nvPicPr>
          <p:cNvPr id="7782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Data and testing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39</a:t>
            </a:fld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83562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Context for today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183562" cy="453707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AU" dirty="0" smtClean="0"/>
              <a:t>Today is the final economic benchmarking workshop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In response to questions raised early on in the process this workshop will provide clarity on the proposed application of EBT  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After this workshop, in light of submissions and workshop discussions, the team will develop the draft guidelines</a:t>
            </a:r>
          </a:p>
          <a:p>
            <a:endParaRPr lang="en-A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7DBBCE-B6BA-40D3-B6D3-FDA42AF42CE1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  <p:pic>
        <p:nvPicPr>
          <p:cNvPr id="2150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-27384"/>
            <a:ext cx="8183563" cy="1050925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Data </a:t>
            </a:r>
            <a:endParaRPr lang="en-AU" dirty="0"/>
          </a:p>
        </p:txBody>
      </p:sp>
      <p:sp>
        <p:nvSpPr>
          <p:cNvPr id="81922" name="Content Placeholder 2"/>
          <p:cNvSpPr>
            <a:spLocks noGrp="1"/>
          </p:cNvSpPr>
          <p:nvPr>
            <p:ph idx="1"/>
          </p:nvPr>
        </p:nvSpPr>
        <p:spPr>
          <a:xfrm>
            <a:off x="468313" y="980728"/>
            <a:ext cx="8183562" cy="4537075"/>
          </a:xfrm>
        </p:spPr>
        <p:txBody>
          <a:bodyPr/>
          <a:lstStyle/>
          <a:p>
            <a:r>
              <a:rPr lang="en-AU" dirty="0" smtClean="0"/>
              <a:t>EBT data requirements appear less onerous than category analysis</a:t>
            </a:r>
          </a:p>
          <a:p>
            <a:r>
              <a:rPr lang="en-AU" dirty="0" smtClean="0"/>
              <a:t>Appears data can be extracted from existing systems (although some assumptions may have to be made)</a:t>
            </a:r>
          </a:p>
          <a:p>
            <a:pPr lvl="1"/>
            <a:r>
              <a:rPr lang="en-AU" dirty="0" err="1" smtClean="0"/>
              <a:t>opex</a:t>
            </a:r>
            <a:r>
              <a:rPr lang="en-AU" dirty="0" smtClean="0"/>
              <a:t>, </a:t>
            </a:r>
            <a:r>
              <a:rPr lang="en-AU" dirty="0" err="1" smtClean="0"/>
              <a:t>capex</a:t>
            </a:r>
            <a:r>
              <a:rPr lang="en-AU" dirty="0" smtClean="0"/>
              <a:t>, assets, customers, reliability, weather, line length, capacity</a:t>
            </a:r>
          </a:p>
          <a:p>
            <a:pPr>
              <a:buFont typeface="Wingdings 2" pitchFamily="18" charset="2"/>
              <a:buNone/>
            </a:pPr>
            <a:r>
              <a:rPr lang="en-AU" dirty="0" smtClean="0"/>
              <a:t>	</a:t>
            </a:r>
            <a:r>
              <a:rPr lang="en-AU" dirty="0" smtClean="0">
                <a:solidFill>
                  <a:srgbClr val="00B0F0"/>
                </a:solidFill>
              </a:rPr>
              <a:t>Is this a reasonable presumption? If not, what data is not readily available?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B66D4-BFEC-4D83-AA58-A8B6B4EA0288}" type="slidenum">
              <a:rPr lang="en-AU" smtClean="0"/>
              <a:pPr>
                <a:defRPr/>
              </a:pPr>
              <a:t>40</a:t>
            </a:fld>
            <a:endParaRPr lang="en-AU" dirty="0"/>
          </a:p>
        </p:txBody>
      </p:sp>
      <p:pic>
        <p:nvPicPr>
          <p:cNvPr id="8192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Timeframe</a:t>
            </a:r>
            <a:endParaRPr lang="en-AU" dirty="0"/>
          </a:p>
        </p:txBody>
      </p:sp>
      <p:sp>
        <p:nvSpPr>
          <p:cNvPr id="86018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183562" cy="4187825"/>
          </a:xfrm>
        </p:spPr>
        <p:txBody>
          <a:bodyPr/>
          <a:lstStyle/>
          <a:p>
            <a:r>
              <a:rPr lang="en-AU" dirty="0" smtClean="0"/>
              <a:t>Data requirements likely to be close to Economic Insights briefing note specification</a:t>
            </a:r>
          </a:p>
          <a:p>
            <a:r>
              <a:rPr lang="en-AU" dirty="0" smtClean="0"/>
              <a:t>Our initial impression is that this can be </a:t>
            </a:r>
            <a:r>
              <a:rPr lang="en-AU" dirty="0" err="1" smtClean="0"/>
              <a:t>backcast</a:t>
            </a:r>
            <a:r>
              <a:rPr lang="en-AU" dirty="0" smtClean="0"/>
              <a:t> without great difficulty. Eight years desirable (</a:t>
            </a:r>
            <a:r>
              <a:rPr lang="en-AU" dirty="0" err="1" smtClean="0"/>
              <a:t>ie</a:t>
            </a:r>
            <a:r>
              <a:rPr lang="en-AU" dirty="0" smtClean="0"/>
              <a:t> back to 2005).</a:t>
            </a:r>
          </a:p>
          <a:p>
            <a:pPr lvl="1">
              <a:spcBef>
                <a:spcPts val="1200"/>
              </a:spcBef>
              <a:buFont typeface="Wingdings 2" pitchFamily="18" charset="2"/>
              <a:buNone/>
            </a:pPr>
            <a:r>
              <a:rPr lang="en-AU" dirty="0" smtClean="0">
                <a:solidFill>
                  <a:srgbClr val="00B0F0"/>
                </a:solidFill>
              </a:rPr>
              <a:t>	</a:t>
            </a:r>
            <a:r>
              <a:rPr lang="en-AU" dirty="0" smtClean="0"/>
              <a:t>It would be desirable to obtain this data this year and undertake data testing &amp; validation early 2014</a:t>
            </a:r>
          </a:p>
          <a:p>
            <a:pPr>
              <a:spcBef>
                <a:spcPts val="600"/>
              </a:spcBef>
              <a:buNone/>
            </a:pPr>
            <a:r>
              <a:rPr lang="en-AU" sz="3200" dirty="0" smtClean="0">
                <a:solidFill>
                  <a:srgbClr val="00B0F0"/>
                </a:solidFill>
              </a:rPr>
              <a:t>	</a:t>
            </a:r>
            <a:r>
              <a:rPr lang="en-AU" dirty="0" smtClean="0">
                <a:solidFill>
                  <a:srgbClr val="00B0F0"/>
                </a:solidFill>
              </a:rPr>
              <a:t>Do you see any problems with this schedule?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D447E5-6711-4761-A9E2-AF816034B432}" type="slidenum">
              <a:rPr lang="en-AU" smtClean="0"/>
              <a:pPr>
                <a:defRPr/>
              </a:pPr>
              <a:t>41</a:t>
            </a:fld>
            <a:endParaRPr lang="en-A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Testing and validation process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D486B-15EF-4B27-BEED-6ED9372912EA}" type="slidenum">
              <a:rPr lang="en-AU" smtClean="0"/>
              <a:pPr>
                <a:defRPr/>
              </a:pPr>
              <a:t>42</a:t>
            </a:fld>
            <a:endParaRPr lang="en-AU" dirty="0"/>
          </a:p>
        </p:txBody>
      </p:sp>
      <p:sp>
        <p:nvSpPr>
          <p:cNvPr id="83971" name="Content Placeholder 5"/>
          <p:cNvSpPr>
            <a:spLocks noGrp="1"/>
          </p:cNvSpPr>
          <p:nvPr>
            <p:ph idx="1"/>
          </p:nvPr>
        </p:nvSpPr>
        <p:spPr>
          <a:xfrm>
            <a:off x="468313" y="1557338"/>
            <a:ext cx="8183562" cy="4187825"/>
          </a:xfrm>
        </p:spPr>
        <p:txBody>
          <a:bodyPr/>
          <a:lstStyle/>
          <a:p>
            <a:r>
              <a:rPr lang="en-AU" dirty="0" smtClean="0"/>
              <a:t>Once data is received, a testing and validation process would:</a:t>
            </a:r>
          </a:p>
          <a:p>
            <a:pPr lvl="1"/>
            <a:r>
              <a:rPr lang="en-AU" dirty="0" smtClean="0"/>
              <a:t>test specifications, and</a:t>
            </a:r>
          </a:p>
          <a:p>
            <a:pPr lvl="1"/>
            <a:r>
              <a:rPr lang="en-AU" dirty="0" smtClean="0"/>
              <a:t>test data</a:t>
            </a:r>
            <a:r>
              <a:rPr lang="en-AU" dirty="0" smtClean="0">
                <a:solidFill>
                  <a:srgbClr val="00B0F0"/>
                </a:solidFill>
              </a:rPr>
              <a:t>	</a:t>
            </a:r>
          </a:p>
          <a:p>
            <a:pPr lvl="1">
              <a:buNone/>
            </a:pPr>
            <a:endParaRPr lang="en-AU" dirty="0" smtClean="0">
              <a:solidFill>
                <a:srgbClr val="00B0F0"/>
              </a:solidFill>
            </a:endParaRPr>
          </a:p>
          <a:p>
            <a:pPr lvl="1">
              <a:buNone/>
            </a:pPr>
            <a:r>
              <a:rPr lang="en-AU" dirty="0" smtClean="0">
                <a:solidFill>
                  <a:srgbClr val="00B0F0"/>
                </a:solidFill>
              </a:rPr>
              <a:t>Should the AER conduct such a process, or should the AER just conduct this as a matter of course during resets?</a:t>
            </a:r>
          </a:p>
          <a:p>
            <a:pPr lvl="1">
              <a:buNone/>
            </a:pPr>
            <a:endParaRPr lang="en-AU" dirty="0" smtClean="0">
              <a:solidFill>
                <a:srgbClr val="00B0F0"/>
              </a:solidFill>
            </a:endParaRPr>
          </a:p>
          <a:p>
            <a:pPr lvl="1">
              <a:buNone/>
            </a:pPr>
            <a:r>
              <a:rPr lang="en-AU" dirty="0" smtClean="0">
                <a:solidFill>
                  <a:srgbClr val="00B0F0"/>
                </a:solidFill>
              </a:rPr>
              <a:t>If so, what should this process involve?</a:t>
            </a:r>
          </a:p>
          <a:p>
            <a:pPr lvl="1">
              <a:buNone/>
            </a:pPr>
            <a:r>
              <a:rPr lang="en-AU" dirty="0" smtClean="0">
                <a:solidFill>
                  <a:srgbClr val="00B0F0"/>
                </a:solidFill>
              </a:rPr>
              <a:t>	</a:t>
            </a:r>
          </a:p>
          <a:p>
            <a:pPr>
              <a:spcBef>
                <a:spcPts val="1200"/>
              </a:spcBef>
              <a:buFont typeface="Wingdings 2" pitchFamily="18" charset="2"/>
              <a:buNone/>
            </a:pPr>
            <a:r>
              <a:rPr lang="en-AU" dirty="0" smtClean="0">
                <a:solidFill>
                  <a:srgbClr val="00B0F0"/>
                </a:solidFill>
              </a:rPr>
              <a:t>	</a:t>
            </a:r>
          </a:p>
          <a:p>
            <a:pPr>
              <a:buFont typeface="Wingdings 2" pitchFamily="18" charset="2"/>
              <a:buNone/>
            </a:pPr>
            <a:endParaRPr lang="en-AU" dirty="0" smtClean="0"/>
          </a:p>
        </p:txBody>
      </p:sp>
      <p:pic>
        <p:nvPicPr>
          <p:cNvPr id="839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565400"/>
            <a:ext cx="8183562" cy="10509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dirty="0" smtClean="0"/>
              <a:t>Summary and next steps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pic>
        <p:nvPicPr>
          <p:cNvPr id="8806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B6E75F-15DC-4CC1-9903-348E2C92243E}" type="slidenum">
              <a:rPr lang="en-AU" smtClean="0"/>
              <a:pPr>
                <a:defRPr/>
              </a:pPr>
              <a:t>43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183562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Objectives for today (1)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468313" y="1628775"/>
            <a:ext cx="8183562" cy="4187825"/>
          </a:xfrm>
        </p:spPr>
        <p:txBody>
          <a:bodyPr/>
          <a:lstStyle/>
          <a:p>
            <a:r>
              <a:rPr lang="en-AU" smtClean="0"/>
              <a:t>Take stakeholders through the models sent around on Wednesday last week</a:t>
            </a:r>
          </a:p>
          <a:p>
            <a:pPr>
              <a:spcBef>
                <a:spcPts val="1200"/>
              </a:spcBef>
            </a:pPr>
            <a:r>
              <a:rPr lang="en-AU" smtClean="0"/>
              <a:t>Seek stakeholder views on how EBT can be used: </a:t>
            </a:r>
          </a:p>
          <a:p>
            <a:pPr lvl="2"/>
            <a:r>
              <a:rPr lang="en-AU" sz="2800" smtClean="0"/>
              <a:t>in the first pass to diagnose an expenditure proposal</a:t>
            </a:r>
          </a:p>
          <a:p>
            <a:pPr lvl="2"/>
            <a:r>
              <a:rPr lang="en-AU" sz="2800" smtClean="0"/>
              <a:t>to test whether an NSP is responding to the incentive framework</a:t>
            </a:r>
          </a:p>
        </p:txBody>
      </p:sp>
      <p:pic>
        <p:nvPicPr>
          <p:cNvPr id="23555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676BA-1AEF-4C95-9223-356FD35B8541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4F2B8D-9112-49AC-A543-1815B8FFD58F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8313" y="404813"/>
            <a:ext cx="8183562" cy="1050925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sz="3600" b="1" dirty="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Objectives for today (2)</a:t>
            </a:r>
            <a:endParaRPr lang="en-AU" sz="3600" b="1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Lucida Fax" pitchFamily="18" charset="0"/>
              <a:ea typeface="+mj-ea"/>
              <a:cs typeface="+mj-cs"/>
            </a:endParaRPr>
          </a:p>
        </p:txBody>
      </p:sp>
      <p:pic>
        <p:nvPicPr>
          <p:cNvPr id="25603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Content Placeholder 2"/>
          <p:cNvSpPr>
            <a:spLocks noGrp="1"/>
          </p:cNvSpPr>
          <p:nvPr>
            <p:ph idx="1"/>
          </p:nvPr>
        </p:nvSpPr>
        <p:spPr>
          <a:xfrm>
            <a:off x="468313" y="1628775"/>
            <a:ext cx="8183562" cy="4187825"/>
          </a:xfrm>
        </p:spPr>
        <p:txBody>
          <a:bodyPr/>
          <a:lstStyle/>
          <a:p>
            <a:r>
              <a:rPr lang="en-AU" dirty="0" smtClean="0"/>
              <a:t>Seek stakeholder views on how EBT can be used: </a:t>
            </a:r>
          </a:p>
          <a:p>
            <a:pPr lvl="2"/>
            <a:r>
              <a:rPr lang="en-AU" sz="2800" dirty="0" smtClean="0"/>
              <a:t>to test and estimate base year </a:t>
            </a:r>
            <a:r>
              <a:rPr lang="en-AU" sz="2800" dirty="0" err="1" smtClean="0"/>
              <a:t>opex</a:t>
            </a:r>
            <a:endParaRPr lang="en-AU" sz="2800" dirty="0" smtClean="0"/>
          </a:p>
          <a:p>
            <a:pPr lvl="2"/>
            <a:r>
              <a:rPr lang="en-AU" sz="2800" dirty="0" smtClean="0"/>
              <a:t>to measure the </a:t>
            </a:r>
            <a:r>
              <a:rPr lang="en-AU" sz="2800" dirty="0" err="1" smtClean="0"/>
              <a:t>opex</a:t>
            </a:r>
            <a:r>
              <a:rPr lang="en-AU" sz="2800" dirty="0" smtClean="0"/>
              <a:t> rate of change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Seek stakeholder views on:</a:t>
            </a:r>
          </a:p>
          <a:p>
            <a:pPr lvl="2"/>
            <a:r>
              <a:rPr lang="en-AU" sz="2800" dirty="0" smtClean="0"/>
              <a:t>data</a:t>
            </a:r>
          </a:p>
          <a:p>
            <a:pPr lvl="2"/>
            <a:r>
              <a:rPr lang="en-AU" sz="2800" dirty="0" smtClean="0"/>
              <a:t>testing and validation process</a:t>
            </a:r>
          </a:p>
          <a:p>
            <a:pPr lvl="2"/>
            <a:r>
              <a:rPr lang="en-AU" sz="2800" dirty="0" smtClean="0"/>
              <a:t>timeframes </a:t>
            </a:r>
          </a:p>
          <a:p>
            <a:pPr lvl="2"/>
            <a:endParaRPr lang="en-AU" sz="2800" dirty="0" smtClean="0"/>
          </a:p>
          <a:p>
            <a:pPr lvl="2">
              <a:buFont typeface="Wingdings 2" pitchFamily="18" charset="2"/>
              <a:buNone/>
            </a:pPr>
            <a:endParaRPr lang="en-AU" sz="2800" dirty="0" smtClean="0"/>
          </a:p>
          <a:p>
            <a:pPr>
              <a:buFont typeface="Wingdings 2" pitchFamily="18" charset="2"/>
              <a:buNone/>
            </a:pPr>
            <a:endParaRPr lang="en-AU" sz="3400" dirty="0" smtClean="0"/>
          </a:p>
          <a:p>
            <a:pPr lvl="2"/>
            <a:endParaRPr lang="en-A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136904" cy="4464496"/>
          </a:xfrm>
        </p:spPr>
        <p:txBody>
          <a:bodyPr/>
          <a:lstStyle/>
          <a:p>
            <a:r>
              <a:rPr lang="en-AU" dirty="0" smtClean="0"/>
              <a:t>Respond to stakeholder questions (ENA, Grid Australia)</a:t>
            </a:r>
          </a:p>
          <a:p>
            <a:pPr lvl="1"/>
            <a:r>
              <a:rPr lang="en-AU" dirty="0" smtClean="0"/>
              <a:t>Testing and validation process</a:t>
            </a:r>
          </a:p>
          <a:p>
            <a:pPr lvl="1"/>
            <a:r>
              <a:rPr lang="en-AU" dirty="0" smtClean="0"/>
              <a:t>Timeframes for data, governance, public reporting</a:t>
            </a:r>
          </a:p>
          <a:p>
            <a:pPr lvl="1"/>
            <a:r>
              <a:rPr lang="en-AU" dirty="0" smtClean="0"/>
              <a:t>AER’s presumption of future productivity gains</a:t>
            </a:r>
          </a:p>
          <a:p>
            <a:pPr lvl="1"/>
            <a:r>
              <a:rPr lang="en-AU" dirty="0" err="1" smtClean="0"/>
              <a:t>Opex</a:t>
            </a:r>
            <a:r>
              <a:rPr lang="en-AU" dirty="0" smtClean="0"/>
              <a:t> assessment decision tree proposed by ENA will be addressed in workshop on process next week</a:t>
            </a:r>
          </a:p>
          <a:p>
            <a:pPr lvl="1">
              <a:buNone/>
            </a:pPr>
            <a:r>
              <a:rPr lang="en-AU" dirty="0" smtClean="0"/>
              <a:t>—&gt;WACC? Our initial position is to use the most recently determined WACC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8313" y="404813"/>
            <a:ext cx="8183562" cy="1050925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sz="3600" b="1" dirty="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Objectives for today </a:t>
            </a:r>
            <a:r>
              <a:rPr lang="en-AU" sz="3600" b="1" dirty="0" smtClean="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(3)</a:t>
            </a:r>
            <a:endParaRPr lang="en-AU" sz="3600" b="1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Lucida Fax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828800"/>
          </a:xfrm>
        </p:spPr>
        <p:txBody>
          <a:bodyPr>
            <a:normAutofit/>
          </a:bodyPr>
          <a:lstStyle/>
          <a:p>
            <a:r>
              <a:rPr lang="en-AU" sz="3200" dirty="0" smtClean="0"/>
              <a:t>Applications – total expenditure</a:t>
            </a:r>
            <a:endParaRPr lang="en-AU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83562" cy="1050925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Total expenditure applications</a:t>
            </a:r>
            <a:endParaRPr lang="en-AU" dirty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183562" cy="4187825"/>
          </a:xfrm>
        </p:spPr>
        <p:txBody>
          <a:bodyPr/>
          <a:lstStyle/>
          <a:p>
            <a:r>
              <a:rPr lang="en-AU" smtClean="0"/>
              <a:t>Instead of a technical model review, today’s workshop is structured around the potential applications of EBT</a:t>
            </a:r>
          </a:p>
          <a:p>
            <a:pPr lvl="1">
              <a:spcBef>
                <a:spcPts val="1200"/>
              </a:spcBef>
            </a:pPr>
            <a:r>
              <a:rPr lang="en-AU" smtClean="0"/>
              <a:t>First pass — diagnosing drivers of productivity</a:t>
            </a:r>
          </a:p>
          <a:p>
            <a:pPr lvl="1"/>
            <a:r>
              <a:rPr lang="en-AU" smtClean="0"/>
              <a:t>Is an NSP responding to the incentive framework?</a:t>
            </a:r>
          </a:p>
          <a:p>
            <a:pPr>
              <a:spcBef>
                <a:spcPts val="1200"/>
              </a:spcBef>
            </a:pPr>
            <a:r>
              <a:rPr lang="en-AU" smtClean="0"/>
              <a:t>After presentation, we hope to have a structured discussion about the role of EBT in answering these questions</a:t>
            </a:r>
          </a:p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1A0AF-E4C3-41E1-859D-4641DB295003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  <p:pic>
        <p:nvPicPr>
          <p:cNvPr id="2970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1826</Words>
  <Application>Microsoft Office PowerPoint</Application>
  <PresentationFormat>On-screen Show (4:3)</PresentationFormat>
  <Paragraphs>364</Paragraphs>
  <Slides>43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Aspect</vt:lpstr>
      <vt:lpstr>The Australian Energy Regulator</vt:lpstr>
      <vt:lpstr>Agenda</vt:lpstr>
      <vt:lpstr>Where are we today?</vt:lpstr>
      <vt:lpstr>Context for today</vt:lpstr>
      <vt:lpstr>Objectives for today (1)</vt:lpstr>
      <vt:lpstr>PowerPoint Presentation</vt:lpstr>
      <vt:lpstr>PowerPoint Presentation</vt:lpstr>
      <vt:lpstr>Applications – total expenditure</vt:lpstr>
      <vt:lpstr>Total expenditure applications</vt:lpstr>
      <vt:lpstr>Total cost assessment - overview </vt:lpstr>
      <vt:lpstr> </vt:lpstr>
      <vt:lpstr> </vt:lpstr>
      <vt:lpstr> </vt:lpstr>
      <vt:lpstr>Illustration of efficiency concepts</vt:lpstr>
      <vt:lpstr>NSP-1: aggregate output, input and TFP indexes</vt:lpstr>
      <vt:lpstr> </vt:lpstr>
      <vt:lpstr>Incentive implications</vt:lpstr>
      <vt:lpstr> </vt:lpstr>
      <vt:lpstr>First–pass assessment</vt:lpstr>
      <vt:lpstr>TC rate-of-change calculation </vt:lpstr>
      <vt:lpstr> </vt:lpstr>
      <vt:lpstr>TC benchmarking outcomes</vt:lpstr>
      <vt:lpstr>Implications for the assessment of expenditure proposal</vt:lpstr>
      <vt:lpstr>Discussion points (1)</vt:lpstr>
      <vt:lpstr>Discussion points (2)</vt:lpstr>
      <vt:lpstr>Applications – operating expenditure</vt:lpstr>
      <vt:lpstr>Operating expenditure applications</vt:lpstr>
      <vt:lpstr>PowerPoint Presentation</vt:lpstr>
      <vt:lpstr> </vt:lpstr>
      <vt:lpstr>     </vt:lpstr>
      <vt:lpstr>Opex efficiency of NSPs</vt:lpstr>
      <vt:lpstr>Implications of opex efficiency  </vt:lpstr>
      <vt:lpstr>     </vt:lpstr>
      <vt:lpstr>Forecasting opex rate of change</vt:lpstr>
      <vt:lpstr>Implications for opex assessment</vt:lpstr>
      <vt:lpstr> Opex benchmarking outcomes</vt:lpstr>
      <vt:lpstr>Discussion points (1)</vt:lpstr>
      <vt:lpstr>Discussion points (2)</vt:lpstr>
      <vt:lpstr>Data and testing</vt:lpstr>
      <vt:lpstr>Data </vt:lpstr>
      <vt:lpstr>Timeframe</vt:lpstr>
      <vt:lpstr>Testing and validation process</vt:lpstr>
      <vt:lpstr>Summary and next steps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Expenditure forecast assessment guidelines</dc:title>
  <dc:creator/>
  <cp:lastModifiedBy/>
  <cp:revision>1</cp:revision>
  <dcterms:created xsi:type="dcterms:W3CDTF">2013-06-11T01:11:03Z</dcterms:created>
  <dcterms:modified xsi:type="dcterms:W3CDTF">2013-06-11T01:14:03Z</dcterms:modified>
</cp:coreProperties>
</file>